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95A663B-8F7B-4504-92F8-084752CBC2C2}">
  <a:tblStyle styleId="{795A663B-8F7B-4504-92F8-084752CBC2C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1033361f6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61033361f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0cba396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0cba396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0cba3961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60cba3961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60f9e134fb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60f9e134fb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0cba39619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0cba3961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60cba39619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60cba39619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61033361f6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61033361f6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1033361f6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1033361f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1033361f6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1033361f6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0f9e134f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60f9e134f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0f9e134f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0f9e134f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1033361f6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1033361f6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60f9e134fb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60f9e134fb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0f9e134fb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0f9e134f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61033361f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61033361f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1033361f6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1033361f6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610a8d9f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610a8d9f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60f9e134f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60f9e134f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1033361f6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1033361f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61033361f6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61033361f6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10a8d9f4a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10a8d9f4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1033361f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1033361f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61033361f6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61033361f6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0f9e134f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0f9e134f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10a8d9f4a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10a8d9f4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10a8d87c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10a8d87c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610a8d87c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610a8d87c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61033361f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61033361f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0f9e134f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0f9e134f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60f9e134fb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60f9e134f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0f9e134fb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0f9e134fb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1033361f6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61033361f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1033361f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1033361f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guild.ai/" TargetMode="External"/><Relationship Id="rId4" Type="http://schemas.openxmlformats.org/officeDocument/2006/relationships/hyperlink" Target="https://pythonhosted.org/Sumatra/" TargetMode="External"/><Relationship Id="rId9" Type="http://schemas.openxmlformats.org/officeDocument/2006/relationships/hyperlink" Target="https://github.com/IDSIA/sacred" TargetMode="External"/><Relationship Id="rId5" Type="http://schemas.openxmlformats.org/officeDocument/2006/relationships/hyperlink" Target="https://github.com/studioml/studio" TargetMode="External"/><Relationship Id="rId6" Type="http://schemas.openxmlformats.org/officeDocument/2006/relationships/hyperlink" Target="https://github.com/datmo/datmo" TargetMode="External"/><Relationship Id="rId7" Type="http://schemas.openxmlformats.org/officeDocument/2006/relationships/hyperlink" Target="https://modelchimp.com/" TargetMode="External"/><Relationship Id="rId8" Type="http://schemas.openxmlformats.org/officeDocument/2006/relationships/hyperlink" Target="https://mlflow.org/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www.comet.ml/" TargetMode="External"/><Relationship Id="rId4" Type="http://schemas.openxmlformats.org/officeDocument/2006/relationships/hyperlink" Target="https://neptune.ml/" TargetMode="External"/><Relationship Id="rId5" Type="http://schemas.openxmlformats.org/officeDocument/2006/relationships/hyperlink" Target="https://www.wandb.com/" TargetMode="External"/><Relationship Id="rId6" Type="http://schemas.openxmlformats.org/officeDocument/2006/relationships/hyperlink" Target="https://determined.ai/" TargetMode="External"/><Relationship Id="rId7" Type="http://schemas.openxmlformats.org/officeDocument/2006/relationships/hyperlink" Target="https://www.dotscience.com/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turbomaze.github.io/word2vecjson/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584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Managing Machine Learning Experiments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5435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Rutu Mulkar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5" name="Google Shape;14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How we are managing ML projects right now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Opensource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Documenting ML Experiments</a:t>
            </a:r>
            <a:endParaRPr/>
          </a:p>
        </p:txBody>
      </p:sp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8" y="1210900"/>
            <a:ext cx="8664526" cy="272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type="title"/>
          </p:nvPr>
        </p:nvSpPr>
        <p:spPr>
          <a:xfrm>
            <a:off x="2311975" y="416400"/>
            <a:ext cx="652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ML Experiments</a:t>
            </a:r>
            <a:endParaRPr/>
          </a:p>
        </p:txBody>
      </p:sp>
      <p:sp>
        <p:nvSpPr>
          <p:cNvPr id="158" name="Google Shape;158;p24"/>
          <p:cNvSpPr txBox="1"/>
          <p:nvPr>
            <p:ph idx="1" type="body"/>
          </p:nvPr>
        </p:nvSpPr>
        <p:spPr>
          <a:xfrm>
            <a:off x="2311975" y="1152475"/>
            <a:ext cx="6520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reproduce experiments?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Make copies of each run that you run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Commit each code change to git and tag 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Other things: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Trained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Outputs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Environment Variables</a:t>
            </a:r>
            <a:endParaRPr/>
          </a:p>
        </p:txBody>
      </p:sp>
      <p:pic>
        <p:nvPicPr>
          <p:cNvPr id="159" name="Google Shape;159;p24"/>
          <p:cNvPicPr preferRelativeResize="0"/>
          <p:nvPr/>
        </p:nvPicPr>
        <p:blipFill rotWithShape="1">
          <a:blip r:embed="rId3">
            <a:alphaModFix/>
          </a:blip>
          <a:srcRect b="0" l="0" r="0" t="1661"/>
          <a:stretch/>
        </p:blipFill>
        <p:spPr>
          <a:xfrm>
            <a:off x="157636" y="256674"/>
            <a:ext cx="2047415" cy="478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>
            <p:ph type="title"/>
          </p:nvPr>
        </p:nvSpPr>
        <p:spPr>
          <a:xfrm>
            <a:off x="2311975" y="416400"/>
            <a:ext cx="652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ML Experiments: Problems</a:t>
            </a:r>
            <a:endParaRPr/>
          </a:p>
        </p:txBody>
      </p:sp>
      <p:sp>
        <p:nvSpPr>
          <p:cNvPr id="165" name="Google Shape;165;p25"/>
          <p:cNvSpPr txBox="1"/>
          <p:nvPr>
            <p:ph idx="1" type="body"/>
          </p:nvPr>
        </p:nvSpPr>
        <p:spPr>
          <a:xfrm>
            <a:off x="2311975" y="1152475"/>
            <a:ext cx="6520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Separation of code, outputs and metrics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No side by side comparison of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No side by side comparison of metrics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Missing storage of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Trained models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Artifacts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Outputs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Environment variables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 are usually not very deliberate and disciplined about storing each of these artifacts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25"/>
          <p:cNvPicPr preferRelativeResize="0"/>
          <p:nvPr/>
        </p:nvPicPr>
        <p:blipFill rotWithShape="1">
          <a:blip r:embed="rId3">
            <a:alphaModFix/>
          </a:blip>
          <a:srcRect b="0" l="0" r="0" t="1661"/>
          <a:stretch/>
        </p:blipFill>
        <p:spPr>
          <a:xfrm>
            <a:off x="157636" y="256674"/>
            <a:ext cx="2047415" cy="478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am not the only one with this issue</a:t>
            </a:r>
            <a:endParaRPr/>
          </a:p>
        </p:txBody>
      </p:sp>
      <p:sp>
        <p:nvSpPr>
          <p:cNvPr id="172" name="Google Shape;17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Some verbatim comments from others in the community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Industry</a:t>
            </a:r>
            <a:endParaRPr b="1"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“I just don’t understand how they got that result”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“I thought I used the same parameters but I’m getting different results”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“I can’t remember which version of the code I used to generate Figure 6”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 “The new employee wants to reuse that analysis I published three years ago but he can’t reproduce the figures”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“It worked yesterday”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Academia</a:t>
            </a:r>
            <a:endParaRPr b="1"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“The Materials and Methods section doesn’t explain how the results were normalized”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“The description in the Results section is different from what’s in the Supplementary Material”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“I’m sure I’m using the same parameters as the original authors, but I just can’t get it to work” </a:t>
            </a:r>
            <a:endParaRPr sz="14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Reproducing code is hard!!</a:t>
            </a:r>
            <a:endParaRPr/>
          </a:p>
        </p:txBody>
      </p:sp>
      <p:sp>
        <p:nvSpPr>
          <p:cNvPr id="178" name="Google Shape;178;p27"/>
          <p:cNvSpPr txBox="1"/>
          <p:nvPr>
            <p:ph idx="1" type="body"/>
          </p:nvPr>
        </p:nvSpPr>
        <p:spPr>
          <a:xfrm>
            <a:off x="311700" y="1152475"/>
            <a:ext cx="405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</a:t>
            </a:r>
            <a:r>
              <a:rPr lang="en"/>
              <a:t>hat code was run?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Which script?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name, location, version 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options, parameters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dependencies (name, location, version)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were the input data?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were the outputs?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</a:t>
            </a:r>
            <a:r>
              <a:rPr lang="en"/>
              <a:t>achine name(s), other identifiers (e.g. IP addresses)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Processor architecture</a:t>
            </a:r>
            <a:endParaRPr sz="1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7"/>
          <p:cNvSpPr txBox="1"/>
          <p:nvPr>
            <p:ph idx="1" type="body"/>
          </p:nvPr>
        </p:nvSpPr>
        <p:spPr>
          <a:xfrm>
            <a:off x="4720600" y="1152475"/>
            <a:ext cx="405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</a:t>
            </a:r>
            <a:r>
              <a:rPr lang="en"/>
              <a:t>vailable memory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Operating system</a:t>
            </a:r>
            <a:endParaRPr/>
          </a:p>
          <a:p>
            <a:pPr indent="-317500" lvl="1" marL="8001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why was it run?</a:t>
            </a:r>
            <a:endParaRPr/>
          </a:p>
          <a:p>
            <a:pPr indent="-317500" lvl="1" marL="8001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what was the outcome?</a:t>
            </a:r>
            <a:endParaRPr/>
          </a:p>
          <a:p>
            <a:pPr indent="-317500" lvl="1" marL="8001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which project was it part of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</a:t>
            </a:r>
            <a:r>
              <a:rPr lang="en"/>
              <a:t>ata, logs, stdout/stderr</a:t>
            </a:r>
            <a:endParaRPr/>
          </a:p>
          <a:p>
            <a:pPr indent="-317500" lvl="1" marL="74295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who launched the computation?</a:t>
            </a:r>
            <a:endParaRPr/>
          </a:p>
          <a:p>
            <a:pPr indent="-317500" lvl="1" marL="74295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when was it launched/when did it run? (queueing systems)</a:t>
            </a:r>
            <a:endParaRPr/>
          </a:p>
          <a:p>
            <a:pPr indent="-317500" lvl="1" marL="74295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where did it run?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talk</a:t>
            </a:r>
            <a:endParaRPr/>
          </a:p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How ML workflow is different from Software Engineering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Opensource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150" y="2100275"/>
            <a:ext cx="5650900" cy="21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3200488" y="4403675"/>
            <a:ext cx="3082200" cy="3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Towards Data Science</a:t>
            </a:r>
            <a:endParaRPr/>
          </a:p>
        </p:txBody>
      </p:sp>
      <p:pic>
        <p:nvPicPr>
          <p:cNvPr id="192" name="Google Shape;19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8888" y="404950"/>
            <a:ext cx="5019675" cy="87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9"/>
          <p:cNvSpPr txBox="1"/>
          <p:nvPr/>
        </p:nvSpPr>
        <p:spPr>
          <a:xfrm>
            <a:off x="2863150" y="1281250"/>
            <a:ext cx="3756900" cy="3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Lean Software Engineering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99" name="Google Shape;19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Tools to manage your ML experiments better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Opensource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Robust and Reproducible Code</a:t>
            </a:r>
            <a:endParaRPr/>
          </a:p>
        </p:txBody>
      </p:sp>
      <p:sp>
        <p:nvSpPr>
          <p:cNvPr id="205" name="Google Shape;205;p31"/>
          <p:cNvSpPr txBox="1"/>
          <p:nvPr>
            <p:ph idx="1" type="body"/>
          </p:nvPr>
        </p:nvSpPr>
        <p:spPr>
          <a:xfrm>
            <a:off x="311700" y="1134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Make your code modular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Write tests for your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 in virtual environments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</a:t>
            </a:r>
            <a:r>
              <a:rPr lang="en"/>
              <a:t>esign your code to be easily understood by others (where “others” can also include “yourself in-six-months-time”)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me: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BS, MS, PhD in Computer Science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Ph.D. thesis in Natural Language Processing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Founder of AI company - Ticary Solutions - sold to Sigmoidal in 2019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Contributor to IBM Watson that defeated humans in Jeopardy!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Previously worked at: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Pricewaterhouse Coopers, IBM, Moz and a Healthcare company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/>
          <p:nvPr>
            <p:ph type="title"/>
          </p:nvPr>
        </p:nvSpPr>
        <p:spPr>
          <a:xfrm>
            <a:off x="311700" y="436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the code modular</a:t>
            </a:r>
            <a:endParaRPr/>
          </a:p>
        </p:txBody>
      </p:sp>
      <p:sp>
        <p:nvSpPr>
          <p:cNvPr id="211" name="Google Shape;211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Rule of thumb: If you find yourself repeating/duplicating any code, then make it into its own function.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E.g. file opening and reading in a json or a csv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12" name="Google Shape;21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513" y="2443975"/>
            <a:ext cx="3171825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988" y="2386838"/>
            <a:ext cx="4314825" cy="2486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32"/>
          <p:cNvCxnSpPr>
            <a:stCxn id="212" idx="3"/>
            <a:endCxn id="213" idx="1"/>
          </p:cNvCxnSpPr>
          <p:nvPr/>
        </p:nvCxnSpPr>
        <p:spPr>
          <a:xfrm>
            <a:off x="3667338" y="3629838"/>
            <a:ext cx="904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Testing</a:t>
            </a:r>
            <a:endParaRPr/>
          </a:p>
        </p:txBody>
      </p:sp>
      <p:sp>
        <p:nvSpPr>
          <p:cNvPr id="220" name="Google Shape;22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</a:t>
            </a:r>
            <a:r>
              <a:rPr lang="en"/>
              <a:t>or all the tests you were performing manually before, write scripts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Gives you confidence that your code is doing what you think it is doing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Frees you to make wide-ranging changes to the code (for the purposes of optimization or making the code more robust, for example) without worrying that you will break something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do break something, your tests will tell you immediately and you can undo the change.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testing</a:t>
            </a:r>
            <a:endParaRPr/>
          </a:p>
        </p:txBody>
      </p:sp>
      <p:sp>
        <p:nvSpPr>
          <p:cNvPr id="226" name="Google Shape;226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time investment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already perform manual, informal testing, this time will be paid back the first or second time you run the automated suite of tests.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 if you did no testing at all previously, the loss of fear of changing code will lead to more rapid progress.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tests</a:t>
            </a:r>
            <a:endParaRPr/>
          </a:p>
        </p:txBody>
      </p:sp>
      <p:sp>
        <p:nvSpPr>
          <p:cNvPr id="232" name="Google Shape;232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&gt; nosetests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&gt; nosetests --with-coverage --cover-package=&lt;package name&gt;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3" name="Google Shape;23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063" y="2330350"/>
            <a:ext cx="6638925" cy="207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with a virtual environment</a:t>
            </a:r>
            <a:endParaRPr/>
          </a:p>
        </p:txBody>
      </p:sp>
      <p:sp>
        <p:nvSpPr>
          <p:cNvPr id="239" name="Google Shape;239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- reproducibility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Python3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Have a requirements.txt file to know the library dependencies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python3 -m venv env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. ./env/bin/activate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&gt; pip install requirements.txt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&gt; deactivate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requirements.txt</a:t>
            </a:r>
            <a:endParaRPr/>
          </a:p>
        </p:txBody>
      </p:sp>
      <p:sp>
        <p:nvSpPr>
          <p:cNvPr id="245" name="Google Shape;245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pip freeze  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 will tell you all the python modules on your system 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 most of which you don’t need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Pip freeze | grep &lt;name&gt; 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>
                <a:latin typeface="Courier New"/>
                <a:ea typeface="Courier New"/>
                <a:cs typeface="Courier New"/>
                <a:sym typeface="Courier New"/>
              </a:rPr>
              <a:t># get a specific package </a:t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46" name="Google Shape;2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1125" y="3063378"/>
            <a:ext cx="2768750" cy="166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7"/>
          <p:cNvSpPr txBox="1"/>
          <p:nvPr/>
        </p:nvSpPr>
        <p:spPr>
          <a:xfrm>
            <a:off x="6106700" y="2705875"/>
            <a:ext cx="24576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requirements.txt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Ensure your code can be easily understood by others</a:t>
            </a:r>
            <a:endParaRPr/>
          </a:p>
        </p:txBody>
      </p:sp>
      <p:sp>
        <p:nvSpPr>
          <p:cNvPr id="253" name="Google Shape;253;p38"/>
          <p:cNvSpPr txBox="1"/>
          <p:nvPr>
            <p:ph idx="1" type="body"/>
          </p:nvPr>
        </p:nvSpPr>
        <p:spPr>
          <a:xfrm>
            <a:off x="311700" y="1561450"/>
            <a:ext cx="8520600" cy="30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</a:t>
            </a:r>
            <a:r>
              <a:rPr lang="en"/>
              <a:t>rite comments explaining anything slightly complex, or why a particular choice was made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Write clear documentation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59" name="Google Shape;259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Open Source</a:t>
            </a:r>
            <a:r>
              <a:rPr b="1" lang="en"/>
              <a:t> Software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0"/>
          <p:cNvSpPr txBox="1"/>
          <p:nvPr>
            <p:ph type="title"/>
          </p:nvPr>
        </p:nvSpPr>
        <p:spPr>
          <a:xfrm>
            <a:off x="311700" y="183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Management Systems</a:t>
            </a:r>
            <a:endParaRPr/>
          </a:p>
        </p:txBody>
      </p:sp>
      <p:graphicFrame>
        <p:nvGraphicFramePr>
          <p:cNvPr id="265" name="Google Shape;265;p40"/>
          <p:cNvGraphicFramePr/>
          <p:nvPr/>
        </p:nvGraphicFramePr>
        <p:xfrm>
          <a:off x="311700" y="756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{795A663B-8F7B-4504-92F8-084752CBC2C2}</a:tableStyleId>
              </a:tblPr>
              <a:tblGrid>
                <a:gridCol w="1434100"/>
                <a:gridCol w="1766250"/>
                <a:gridCol w="2498800"/>
                <a:gridCol w="2963825"/>
              </a:tblGrid>
              <a:tr h="481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Guild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Command Line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guild run train.py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3"/>
                        </a:rPr>
                        <a:t>https://guild.ai/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473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Sumatra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Command Line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smt run --executable=python --main=main.py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4"/>
                        </a:rPr>
                        <a:t>https://pythonhosted.org/Sumatra/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473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StudioML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Command Line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152400" marR="152400" rtl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200">
                          <a:solidFill>
                            <a:srgbClr val="24292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studio run train_mnist_keras.py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5"/>
                        </a:rPr>
                        <a:t>https://github.com/studioml/studio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473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Datmo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152400" marR="152400" rtl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D73A4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r>
                        <a:rPr lang="en" sz="1200">
                          <a:solidFill>
                            <a:srgbClr val="24292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datmo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6"/>
                        </a:rPr>
                        <a:t>https://github.com/datmo/datmo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481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Modelchimp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b="1" lang="en" sz="1200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from</a:t>
                      </a:r>
                      <a:r>
                        <a:rPr lang="en" sz="1200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modelchimp </a:t>
                      </a:r>
                      <a:r>
                        <a:rPr b="1" lang="en" sz="1200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r>
                        <a:rPr lang="en" sz="1200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Tracker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7"/>
                        </a:rPr>
                        <a:t>https://modelchimp.com/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MLFlow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14300" marR="1143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522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r>
                        <a:rPr lang="en" sz="1200">
                          <a:solidFill>
                            <a:srgbClr val="0522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" sz="1200">
                          <a:solidFill>
                            <a:srgbClr val="55555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mlflow</a:t>
                      </a:r>
                      <a:endParaRPr sz="1200">
                        <a:solidFill>
                          <a:srgbClr val="555555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114300" marR="1143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522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r>
                        <a:rPr lang="en" sz="1200">
                          <a:solidFill>
                            <a:srgbClr val="0522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" sz="1200">
                          <a:solidFill>
                            <a:srgbClr val="55555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mlflow.sklearn</a:t>
                      </a:r>
                      <a:endParaRPr b="1" sz="1200">
                        <a:solidFill>
                          <a:srgbClr val="555555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8"/>
                        </a:rPr>
                        <a:t>https://mlflow.org/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Sacred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152400" marR="152400" rtl="0" algn="l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D73A4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from</a:t>
                      </a:r>
                      <a:r>
                        <a:rPr lang="en" sz="1200">
                          <a:solidFill>
                            <a:srgbClr val="24292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sacred </a:t>
                      </a:r>
                      <a:r>
                        <a:rPr lang="en" sz="1200">
                          <a:solidFill>
                            <a:srgbClr val="D73A4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r>
                        <a:rPr lang="en" sz="1200">
                          <a:solidFill>
                            <a:srgbClr val="24292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Experiment</a:t>
                      </a:r>
                      <a:endParaRPr b="1" sz="1200">
                        <a:solidFill>
                          <a:srgbClr val="0522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9"/>
                        </a:rPr>
                        <a:t>https://github.com/IDSIA/sacred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4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Command Line</a:t>
            </a:r>
            <a:endParaRPr b="1" sz="18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Independent of Programming Language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High freedom to code like you already do - without changes in your workflow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Need to learn new command line tools</a:t>
            </a:r>
            <a:endParaRPr/>
          </a:p>
        </p:txBody>
      </p:sp>
      <p:sp>
        <p:nvSpPr>
          <p:cNvPr id="272" name="Google Shape;272;p4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Immersive</a:t>
            </a:r>
            <a:endParaRPr b="1" sz="18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Highly tied to the programming language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Need to edit your workflow a little bit to fit to the platform/software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Need to learn an API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r>
              <a:rPr lang="en"/>
              <a:t>: Managing Machine Learning Experiments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Source</a:t>
            </a:r>
            <a:r>
              <a:rPr lang="en"/>
              <a:t>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talk</a:t>
            </a:r>
            <a:endParaRPr/>
          </a:p>
        </p:txBody>
      </p:sp>
      <p:sp>
        <p:nvSpPr>
          <p:cNvPr id="278" name="Google Shape;278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Source</a:t>
            </a:r>
            <a:r>
              <a:rPr lang="en"/>
              <a:t>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Paid Software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Paid Tools</a:t>
            </a:r>
            <a:endParaRPr/>
          </a:p>
        </p:txBody>
      </p:sp>
      <p:graphicFrame>
        <p:nvGraphicFramePr>
          <p:cNvPr id="284" name="Google Shape;284;p43"/>
          <p:cNvGraphicFramePr/>
          <p:nvPr/>
        </p:nvGraphicFramePr>
        <p:xfrm>
          <a:off x="418150" y="12544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{795A663B-8F7B-4504-92F8-084752CBC2C2}</a:tableStyleId>
              </a:tblPr>
              <a:tblGrid>
                <a:gridCol w="993675"/>
                <a:gridCol w="2412400"/>
                <a:gridCol w="2412400"/>
                <a:gridCol w="2412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Comet.ml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3"/>
                        </a:rPr>
                        <a:t>https://www.comet.ml/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Startups, Individuals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Neptune.ml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4"/>
                        </a:rPr>
                        <a:t>https://neptune.ml/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Startups, Individuals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Weights and Biases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5"/>
                        </a:rPr>
                        <a:t>https://www.wandb.com/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Startups, Individuals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Determined AI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  <a:hlinkClick r:id="rId6"/>
                        </a:rPr>
                        <a:t>https://determined.ai/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Immersive + Command Line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Enterprises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Dot Science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100" u="sng">
                          <a:solidFill>
                            <a:schemeClr val="hlink"/>
                          </a:solidFill>
                          <a:hlinkClick r:id="rId7"/>
                        </a:rPr>
                        <a:t>https://www.dotscience.com/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100"/>
                        <a:t>Immersive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100"/>
                        <a:t>Startups, Individuals (Focus on Jupyter Notebooks)</a:t>
                      </a:r>
                      <a:endParaRPr sz="11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90" name="Google Shape;290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 ML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Source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Conclusion</a:t>
            </a:r>
            <a:endParaRPr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96" name="Google Shape;296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ML process doesn’t have predefined guidelines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Best to practice Software Engineering design principles to write robust code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Write modular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Write test cases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Use Virtual environments (always)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When you are ready, start using open source tools for managing machine learning experiments and models.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Once you are done using open source tools - start looking into paid software to manage ML experiments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302" name="Google Shape;302;p46"/>
          <p:cNvSpPr txBox="1"/>
          <p:nvPr/>
        </p:nvSpPr>
        <p:spPr>
          <a:xfrm>
            <a:off x="3439950" y="3436325"/>
            <a:ext cx="22641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@rutumulkar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Typical ML pipeline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are managing ML projects right now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ML workflow is different from Software 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to manage your ML experiments better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Source</a:t>
            </a:r>
            <a:r>
              <a:rPr lang="en"/>
              <a:t>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Paid Software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Consider this scenario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are a data scientist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You are provided with 10,000 samples of conversational data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You are asked to build a classifier to classify a question/sentence by intent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7"/>
          <p:cNvSpPr/>
          <p:nvPr/>
        </p:nvSpPr>
        <p:spPr>
          <a:xfrm>
            <a:off x="802750" y="2880150"/>
            <a:ext cx="2965200" cy="182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time is it?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you tell me the time?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 an alarm for 8:00PM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you remind me at 8:00PM?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311700" y="2880150"/>
            <a:ext cx="258300" cy="2583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/>
          <p:nvPr/>
        </p:nvSpPr>
        <p:spPr>
          <a:xfrm>
            <a:off x="311700" y="3332100"/>
            <a:ext cx="258300" cy="258300"/>
          </a:xfrm>
          <a:prstGeom prst="ellipse">
            <a:avLst/>
          </a:prstGeom>
          <a:solidFill>
            <a:srgbClr val="FF0000"/>
          </a:solidFill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/>
          <p:nvPr/>
        </p:nvSpPr>
        <p:spPr>
          <a:xfrm>
            <a:off x="311700" y="3784050"/>
            <a:ext cx="258300" cy="258300"/>
          </a:xfrm>
          <a:prstGeom prst="ellipse">
            <a:avLst/>
          </a:prstGeom>
          <a:solidFill>
            <a:srgbClr val="00FF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/>
          <p:nvPr/>
        </p:nvSpPr>
        <p:spPr>
          <a:xfrm>
            <a:off x="311700" y="4217300"/>
            <a:ext cx="258300" cy="258300"/>
          </a:xfrm>
          <a:prstGeom prst="ellipse">
            <a:avLst/>
          </a:prstGeom>
          <a:solidFill>
            <a:srgbClr val="00FF00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/>
          <p:nvPr/>
        </p:nvSpPr>
        <p:spPr>
          <a:xfrm>
            <a:off x="6177825" y="2442200"/>
            <a:ext cx="2305200" cy="2225400"/>
          </a:xfrm>
          <a:prstGeom prst="ellipse">
            <a:avLst/>
          </a:prstGeom>
          <a:solidFill>
            <a:schemeClr val="accent6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typical ML workflow</a:t>
            </a:r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850650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some code</a:t>
            </a:r>
            <a:endParaRPr/>
          </a:p>
        </p:txBody>
      </p:sp>
      <p:sp>
        <p:nvSpPr>
          <p:cNvPr id="92" name="Google Shape;92;p18"/>
          <p:cNvSpPr/>
          <p:nvPr/>
        </p:nvSpPr>
        <p:spPr>
          <a:xfrm>
            <a:off x="3728125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on a sample of data</a:t>
            </a:r>
            <a:endParaRPr/>
          </a:p>
        </p:txBody>
      </p:sp>
      <p:sp>
        <p:nvSpPr>
          <p:cNvPr id="93" name="Google Shape;93;p18"/>
          <p:cNvSpPr/>
          <p:nvPr/>
        </p:nvSpPr>
        <p:spPr>
          <a:xfrm>
            <a:off x="6605625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on more data</a:t>
            </a:r>
            <a:endParaRPr/>
          </a:p>
        </p:txBody>
      </p:sp>
      <p:sp>
        <p:nvSpPr>
          <p:cNvPr id="94" name="Google Shape;94;p18"/>
          <p:cNvSpPr/>
          <p:nvPr/>
        </p:nvSpPr>
        <p:spPr>
          <a:xfrm>
            <a:off x="6605625" y="312552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best model</a:t>
            </a:r>
            <a:endParaRPr/>
          </a:p>
        </p:txBody>
      </p:sp>
      <p:sp>
        <p:nvSpPr>
          <p:cNvPr id="95" name="Google Shape;95;p18"/>
          <p:cNvSpPr/>
          <p:nvPr/>
        </p:nvSpPr>
        <p:spPr>
          <a:xfrm>
            <a:off x="3847200" y="312552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Push model into production</a:t>
            </a:r>
            <a:endParaRPr/>
          </a:p>
        </p:txBody>
      </p:sp>
      <p:cxnSp>
        <p:nvCxnSpPr>
          <p:cNvPr id="96" name="Google Shape;96;p18"/>
          <p:cNvCxnSpPr>
            <a:stCxn id="92" idx="2"/>
            <a:endCxn id="91" idx="2"/>
          </p:cNvCxnSpPr>
          <p:nvPr/>
        </p:nvCxnSpPr>
        <p:spPr>
          <a:xfrm rot="5400000">
            <a:off x="3013825" y="765575"/>
            <a:ext cx="600" cy="2877600"/>
          </a:xfrm>
          <a:prstGeom prst="curvedConnector3">
            <a:avLst>
              <a:gd fmla="val 39687500" name="adj1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7" name="Google Shape;97;p18"/>
          <p:cNvCxnSpPr>
            <a:stCxn id="92" idx="3"/>
            <a:endCxn id="93" idx="1"/>
          </p:cNvCxnSpPr>
          <p:nvPr/>
        </p:nvCxnSpPr>
        <p:spPr>
          <a:xfrm>
            <a:off x="5177725" y="1785875"/>
            <a:ext cx="1428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8" name="Google Shape;98;p18"/>
          <p:cNvCxnSpPr>
            <a:stCxn id="93" idx="2"/>
            <a:endCxn id="94" idx="0"/>
          </p:cNvCxnSpPr>
          <p:nvPr/>
        </p:nvCxnSpPr>
        <p:spPr>
          <a:xfrm>
            <a:off x="7330425" y="2204075"/>
            <a:ext cx="0" cy="92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8"/>
          <p:cNvCxnSpPr>
            <a:stCxn id="94" idx="1"/>
            <a:endCxn id="95" idx="3"/>
          </p:cNvCxnSpPr>
          <p:nvPr/>
        </p:nvCxnSpPr>
        <p:spPr>
          <a:xfrm rot="10800000">
            <a:off x="5296725" y="3543725"/>
            <a:ext cx="13089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8"/>
          <p:cNvCxnSpPr>
            <a:stCxn id="94" idx="2"/>
            <a:endCxn id="94" idx="3"/>
          </p:cNvCxnSpPr>
          <p:nvPr/>
        </p:nvCxnSpPr>
        <p:spPr>
          <a:xfrm rot="-5400000">
            <a:off x="7483725" y="3390425"/>
            <a:ext cx="418200" cy="724800"/>
          </a:xfrm>
          <a:prstGeom prst="curvedConnector4">
            <a:avLst>
              <a:gd fmla="val -56940" name="adj1"/>
              <a:gd fmla="val 132854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01" name="Google Shape;101;p18"/>
          <p:cNvCxnSpPr>
            <a:stCxn id="91" idx="3"/>
            <a:endCxn id="92" idx="1"/>
          </p:cNvCxnSpPr>
          <p:nvPr/>
        </p:nvCxnSpPr>
        <p:spPr>
          <a:xfrm>
            <a:off x="2300250" y="1785875"/>
            <a:ext cx="1428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02" name="Google Shape;102;p18"/>
          <p:cNvSpPr txBox="1"/>
          <p:nvPr/>
        </p:nvSpPr>
        <p:spPr>
          <a:xfrm>
            <a:off x="2385600" y="2452650"/>
            <a:ext cx="1257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Doesn’t work</a:t>
            </a:r>
            <a:endParaRPr/>
          </a:p>
        </p:txBody>
      </p:sp>
      <p:sp>
        <p:nvSpPr>
          <p:cNvPr id="103" name="Google Shape;103;p18"/>
          <p:cNvSpPr txBox="1"/>
          <p:nvPr/>
        </p:nvSpPr>
        <p:spPr>
          <a:xfrm>
            <a:off x="5251225" y="1245575"/>
            <a:ext cx="1177500" cy="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seems to work</a:t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50" y="2554025"/>
            <a:ext cx="1890729" cy="2437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/>
          <p:nvPr/>
        </p:nvSpPr>
        <p:spPr>
          <a:xfrm>
            <a:off x="6177825" y="2442200"/>
            <a:ext cx="2305200" cy="2225400"/>
          </a:xfrm>
          <a:prstGeom prst="ellipse">
            <a:avLst/>
          </a:prstGeom>
          <a:solidFill>
            <a:schemeClr val="accent6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typical ML workflow</a:t>
            </a: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850650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some code</a:t>
            </a: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3728125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on a sample of data</a:t>
            </a:r>
            <a:endParaRPr/>
          </a:p>
        </p:txBody>
      </p:sp>
      <p:sp>
        <p:nvSpPr>
          <p:cNvPr id="113" name="Google Shape;113;p19"/>
          <p:cNvSpPr/>
          <p:nvPr/>
        </p:nvSpPr>
        <p:spPr>
          <a:xfrm>
            <a:off x="6605625" y="136767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on more data</a:t>
            </a:r>
            <a:endParaRPr/>
          </a:p>
        </p:txBody>
      </p:sp>
      <p:sp>
        <p:nvSpPr>
          <p:cNvPr id="114" name="Google Shape;114;p19"/>
          <p:cNvSpPr/>
          <p:nvPr/>
        </p:nvSpPr>
        <p:spPr>
          <a:xfrm>
            <a:off x="6605625" y="312552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the best model</a:t>
            </a:r>
            <a:endParaRPr/>
          </a:p>
        </p:txBody>
      </p:sp>
      <p:sp>
        <p:nvSpPr>
          <p:cNvPr id="115" name="Google Shape;115;p19"/>
          <p:cNvSpPr/>
          <p:nvPr/>
        </p:nvSpPr>
        <p:spPr>
          <a:xfrm>
            <a:off x="3847200" y="3125525"/>
            <a:ext cx="1449600" cy="83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Push model into production</a:t>
            </a:r>
            <a:endParaRPr/>
          </a:p>
        </p:txBody>
      </p:sp>
      <p:cxnSp>
        <p:nvCxnSpPr>
          <p:cNvPr id="116" name="Google Shape;116;p19"/>
          <p:cNvCxnSpPr>
            <a:stCxn id="112" idx="2"/>
            <a:endCxn id="111" idx="2"/>
          </p:cNvCxnSpPr>
          <p:nvPr/>
        </p:nvCxnSpPr>
        <p:spPr>
          <a:xfrm rot="5400000">
            <a:off x="3013825" y="765575"/>
            <a:ext cx="600" cy="2877600"/>
          </a:xfrm>
          <a:prstGeom prst="curvedConnector3">
            <a:avLst>
              <a:gd fmla="val 39687500" name="adj1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7" name="Google Shape;117;p19"/>
          <p:cNvCxnSpPr>
            <a:stCxn id="112" idx="3"/>
            <a:endCxn id="113" idx="1"/>
          </p:cNvCxnSpPr>
          <p:nvPr/>
        </p:nvCxnSpPr>
        <p:spPr>
          <a:xfrm>
            <a:off x="5177725" y="1785875"/>
            <a:ext cx="1428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8" name="Google Shape;118;p19"/>
          <p:cNvCxnSpPr>
            <a:stCxn id="113" idx="2"/>
            <a:endCxn id="114" idx="0"/>
          </p:cNvCxnSpPr>
          <p:nvPr/>
        </p:nvCxnSpPr>
        <p:spPr>
          <a:xfrm>
            <a:off x="7330425" y="2204075"/>
            <a:ext cx="0" cy="92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Google Shape;119;p19"/>
          <p:cNvCxnSpPr>
            <a:stCxn id="114" idx="1"/>
            <a:endCxn id="115" idx="3"/>
          </p:cNvCxnSpPr>
          <p:nvPr/>
        </p:nvCxnSpPr>
        <p:spPr>
          <a:xfrm rot="10800000">
            <a:off x="5296725" y="3543725"/>
            <a:ext cx="13089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Google Shape;120;p19"/>
          <p:cNvCxnSpPr>
            <a:stCxn id="114" idx="2"/>
            <a:endCxn id="114" idx="3"/>
          </p:cNvCxnSpPr>
          <p:nvPr/>
        </p:nvCxnSpPr>
        <p:spPr>
          <a:xfrm rot="-5400000">
            <a:off x="7483725" y="3390425"/>
            <a:ext cx="418200" cy="724800"/>
          </a:xfrm>
          <a:prstGeom prst="curvedConnector4">
            <a:avLst>
              <a:gd fmla="val -56940" name="adj1"/>
              <a:gd fmla="val 132854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3875" y="1499525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2925" y="1785275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9400" y="1785875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95325" y="3662800"/>
            <a:ext cx="698250" cy="41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 rotWithShape="1">
          <a:blip r:embed="rId6">
            <a:alphaModFix/>
          </a:blip>
          <a:srcRect b="0" l="5846" r="5295" t="0"/>
          <a:stretch/>
        </p:blipFill>
        <p:spPr>
          <a:xfrm>
            <a:off x="2760763" y="2873799"/>
            <a:ext cx="967375" cy="669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9350" y="2554025"/>
            <a:ext cx="1890729" cy="2437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311700" y="90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find the best model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11700" y="740725"/>
            <a:ext cx="8520600" cy="40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Add new features to your code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Adding keywords like “time” indicate the red class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Adding keywords like - “reminder”, “alarm” signify the green class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Maybe use Word2Vec to get keywords similar to “time” and “alarm”  </a:t>
            </a:r>
            <a:r>
              <a:rPr lang="en" u="sng">
                <a:solidFill>
                  <a:schemeClr val="hlink"/>
                </a:solidFill>
                <a:hlinkClick r:id="rId3"/>
              </a:rPr>
              <a:t>(link)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Use an n-gram word vectorizer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Change the Algorithm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Naive Bayes (baseline)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Random Forests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Recurrent Neural Networks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Change hyperparameters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Change the # of words, and # of chars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Change the values or other values in built in functions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Pipeline changes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[remove sp chars, word chunking]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[word chunking, remove sp chars] </a:t>
            </a:r>
            <a:endParaRPr sz="1400"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5299" y="3397499"/>
            <a:ext cx="2752900" cy="158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311700" y="1588275"/>
            <a:ext cx="8520600" cy="29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might record each code change in git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but 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can we record each training and testing run?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