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73" r:id="rId4"/>
    <p:sldId id="258" r:id="rId5"/>
    <p:sldId id="259" r:id="rId6"/>
    <p:sldId id="260" r:id="rId7"/>
    <p:sldId id="277" r:id="rId8"/>
    <p:sldId id="265" r:id="rId9"/>
    <p:sldId id="271" r:id="rId10"/>
    <p:sldId id="278" r:id="rId11"/>
    <p:sldId id="280" r:id="rId12"/>
    <p:sldId id="279" r:id="rId13"/>
    <p:sldId id="281" r:id="rId14"/>
    <p:sldId id="282" r:id="rId15"/>
    <p:sldId id="496" r:id="rId16"/>
    <p:sldId id="266" r:id="rId17"/>
    <p:sldId id="497" r:id="rId18"/>
    <p:sldId id="498" r:id="rId19"/>
    <p:sldId id="262" r:id="rId20"/>
    <p:sldId id="283" r:id="rId21"/>
    <p:sldId id="489" r:id="rId22"/>
    <p:sldId id="491" r:id="rId23"/>
    <p:sldId id="492" r:id="rId24"/>
    <p:sldId id="495" r:id="rId25"/>
    <p:sldId id="494" r:id="rId26"/>
    <p:sldId id="275" r:id="rId27"/>
    <p:sldId id="263" r:id="rId28"/>
    <p:sldId id="269" r:id="rId29"/>
    <p:sldId id="49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34" autoAdjust="0"/>
    <p:restoredTop sz="85965" autoAdjust="0"/>
  </p:normalViewPr>
  <p:slideViewPr>
    <p:cSldViewPr snapToGrid="0">
      <p:cViewPr varScale="1">
        <p:scale>
          <a:sx n="57" d="100"/>
          <a:sy n="57" d="100"/>
        </p:scale>
        <p:origin x="1248" y="4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264BAB-CFF8-43C9-9D42-A35351154746}" type="datetimeFigureOut">
              <a:rPr lang="en-US" smtClean="0"/>
              <a:t>3/30/2021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971AF3-0FB1-465A-BD17-EAF895C45081}" type="slidenum">
              <a:rPr lang="en-US" smtClean="0"/>
              <a:t>‹#›</a:t>
            </a:fld>
            <a:endParaRPr lang="en-US"/>
          </a:p>
        </p:txBody>
      </p:sp>
    </p:spTree>
    <p:extLst>
      <p:ext uri="{BB962C8B-B14F-4D97-AF65-F5344CB8AC3E}">
        <p14:creationId xmlns:p14="http://schemas.microsoft.com/office/powerpoint/2010/main" val="2820910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ugeneyan.com/writing/feature-store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DaNv-Wf1MBA"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ata-notes.co/what-i-learned-from-attending-twimlcon-2021-3a3a975d06cc"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ugeneyan.com/writing/feature-stores/"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google.com/presentation/d/12dwhS_x4568G6XQjI9SEUacD-n4hFQczBcRBLdbHNEM/edit#slide=id.g6f8d301179_0_199"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https://www.mccourier.com/digital-transformation-market-landscape-assessment-by-type-opportunities-and-higher-growth-rate-by-2026/</a:t>
            </a:r>
          </a:p>
          <a:p>
            <a:r>
              <a:rPr lang="en-US" dirty="0"/>
              <a:t>Source: 451 Report on AI Serving</a:t>
            </a:r>
          </a:p>
          <a:p>
            <a:r>
              <a:rPr lang="en-US" dirty="0"/>
              <a:t>Source: </a:t>
            </a:r>
            <a:r>
              <a:rPr lang="en-US" dirty="0">
                <a:hlinkClick r:id="rId3"/>
              </a:rPr>
              <a:t>Feature Stores - A Hierarchy of Needs (eugeneyan.com)</a:t>
            </a:r>
            <a:endParaRPr lang="en-US" dirty="0"/>
          </a:p>
          <a:p>
            <a:endParaRPr lang="en-US" dirty="0"/>
          </a:p>
        </p:txBody>
      </p:sp>
      <p:sp>
        <p:nvSpPr>
          <p:cNvPr id="4" name="Slide Number Placeholder 3"/>
          <p:cNvSpPr>
            <a:spLocks noGrp="1"/>
          </p:cNvSpPr>
          <p:nvPr>
            <p:ph type="sldNum" sz="quarter" idx="5"/>
          </p:nvPr>
        </p:nvSpPr>
        <p:spPr/>
        <p:txBody>
          <a:bodyPr/>
          <a:lstStyle/>
          <a:p>
            <a:fld id="{4C971AF3-0FB1-465A-BD17-EAF895C45081}" type="slidenum">
              <a:rPr lang="en-US" smtClean="0"/>
              <a:t>5</a:t>
            </a:fld>
            <a:endParaRPr lang="en-US"/>
          </a:p>
        </p:txBody>
      </p:sp>
    </p:spTree>
    <p:extLst>
      <p:ext uri="{BB962C8B-B14F-4D97-AF65-F5344CB8AC3E}">
        <p14:creationId xmlns:p14="http://schemas.microsoft.com/office/powerpoint/2010/main" val="28451675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https://www.featurestore.org/</a:t>
            </a:r>
          </a:p>
        </p:txBody>
      </p:sp>
      <p:sp>
        <p:nvSpPr>
          <p:cNvPr id="4" name="Slide Number Placeholder 3"/>
          <p:cNvSpPr>
            <a:spLocks noGrp="1"/>
          </p:cNvSpPr>
          <p:nvPr>
            <p:ph type="sldNum" sz="quarter" idx="5"/>
          </p:nvPr>
        </p:nvSpPr>
        <p:spPr/>
        <p:txBody>
          <a:bodyPr/>
          <a:lstStyle/>
          <a:p>
            <a:fld id="{4C971AF3-0FB1-465A-BD17-EAF895C45081}" type="slidenum">
              <a:rPr lang="en-US" smtClean="0"/>
              <a:t>16</a:t>
            </a:fld>
            <a:endParaRPr lang="en-US"/>
          </a:p>
        </p:txBody>
      </p:sp>
    </p:spTree>
    <p:extLst>
      <p:ext uri="{BB962C8B-B14F-4D97-AF65-F5344CB8AC3E}">
        <p14:creationId xmlns:p14="http://schemas.microsoft.com/office/powerpoint/2010/main" val="2061169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https://doordash.engineering/2020/04/23/doordash-ml-platform-the-beginning/</a:t>
            </a:r>
          </a:p>
        </p:txBody>
      </p:sp>
      <p:sp>
        <p:nvSpPr>
          <p:cNvPr id="4" name="Slide Number Placeholder 3"/>
          <p:cNvSpPr>
            <a:spLocks noGrp="1"/>
          </p:cNvSpPr>
          <p:nvPr>
            <p:ph type="sldNum" sz="quarter" idx="5"/>
          </p:nvPr>
        </p:nvSpPr>
        <p:spPr/>
        <p:txBody>
          <a:bodyPr/>
          <a:lstStyle/>
          <a:p>
            <a:fld id="{4C971AF3-0FB1-465A-BD17-EAF895C45081}" type="slidenum">
              <a:rPr lang="en-US" smtClean="0"/>
              <a:t>17</a:t>
            </a:fld>
            <a:endParaRPr lang="en-US"/>
          </a:p>
        </p:txBody>
      </p:sp>
    </p:spTree>
    <p:extLst>
      <p:ext uri="{BB962C8B-B14F-4D97-AF65-F5344CB8AC3E}">
        <p14:creationId xmlns:p14="http://schemas.microsoft.com/office/powerpoint/2010/main" val="188966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971AF3-0FB1-465A-BD17-EAF895C45081}" type="slidenum">
              <a:rPr lang="en-US" smtClean="0"/>
              <a:t>18</a:t>
            </a:fld>
            <a:endParaRPr lang="en-US"/>
          </a:p>
        </p:txBody>
      </p:sp>
    </p:spTree>
    <p:extLst>
      <p:ext uri="{BB962C8B-B14F-4D97-AF65-F5344CB8AC3E}">
        <p14:creationId xmlns:p14="http://schemas.microsoft.com/office/powerpoint/2010/main" val="4005273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9" name="Google Shape;58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47355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https://pub.towardsai.net/first-principles-approach-in-data-science-5c8c403e9514</a:t>
            </a:r>
          </a:p>
          <a:p>
            <a:r>
              <a:rPr lang="en-US" dirty="0"/>
              <a:t>Aristotle: https://www.nytimes.com/2016/05/27/world/europe/greece-aristotle-tomb.html</a:t>
            </a:r>
          </a:p>
          <a:p>
            <a:r>
              <a:rPr lang="en-US" dirty="0"/>
              <a:t>Elon Musk: https://pixels.com/featured/elon-musk-in-van-gogh-style-zdenek-moravek.html</a:t>
            </a:r>
          </a:p>
        </p:txBody>
      </p:sp>
      <p:sp>
        <p:nvSpPr>
          <p:cNvPr id="4" name="Slide Number Placeholder 3"/>
          <p:cNvSpPr>
            <a:spLocks noGrp="1"/>
          </p:cNvSpPr>
          <p:nvPr>
            <p:ph type="sldNum" sz="quarter" idx="5"/>
          </p:nvPr>
        </p:nvSpPr>
        <p:spPr/>
        <p:txBody>
          <a:bodyPr/>
          <a:lstStyle/>
          <a:p>
            <a:fld id="{4C971AF3-0FB1-465A-BD17-EAF895C45081}" type="slidenum">
              <a:rPr lang="en-US" smtClean="0"/>
              <a:t>8</a:t>
            </a:fld>
            <a:endParaRPr lang="en-US"/>
          </a:p>
        </p:txBody>
      </p:sp>
    </p:spTree>
    <p:extLst>
      <p:ext uri="{BB962C8B-B14F-4D97-AF65-F5344CB8AC3E}">
        <p14:creationId xmlns:p14="http://schemas.microsoft.com/office/powerpoint/2010/main" val="468690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https://medium.com/swlh/first-principles-thinking-in-feature-engineering-for-machine-learning-801b40bb0e73</a:t>
            </a:r>
          </a:p>
          <a:p>
            <a:r>
              <a:rPr lang="en-US" dirty="0"/>
              <a:t>Source: </a:t>
            </a:r>
            <a:r>
              <a:rPr lang="en-US" dirty="0">
                <a:hlinkClick r:id="rId3"/>
              </a:rPr>
              <a:t>Feast: feature store for Machine Learning – YouTube</a:t>
            </a:r>
            <a:r>
              <a:rPr lang="en-US" dirty="0"/>
              <a:t>. Feature validation is important (statistics, visualization, distribution, alerting)</a:t>
            </a:r>
          </a:p>
          <a:p>
            <a:endParaRPr lang="en-US" dirty="0"/>
          </a:p>
          <a:p>
            <a:endParaRPr lang="en-US" dirty="0"/>
          </a:p>
        </p:txBody>
      </p:sp>
      <p:sp>
        <p:nvSpPr>
          <p:cNvPr id="4" name="Slide Number Placeholder 3"/>
          <p:cNvSpPr>
            <a:spLocks noGrp="1"/>
          </p:cNvSpPr>
          <p:nvPr>
            <p:ph type="sldNum" sz="quarter" idx="5"/>
          </p:nvPr>
        </p:nvSpPr>
        <p:spPr/>
        <p:txBody>
          <a:bodyPr/>
          <a:lstStyle/>
          <a:p>
            <a:fld id="{4C971AF3-0FB1-465A-BD17-EAF895C45081}" type="slidenum">
              <a:rPr lang="en-US" smtClean="0"/>
              <a:t>9</a:t>
            </a:fld>
            <a:endParaRPr lang="en-US"/>
          </a:p>
        </p:txBody>
      </p:sp>
    </p:spTree>
    <p:extLst>
      <p:ext uri="{BB962C8B-B14F-4D97-AF65-F5344CB8AC3E}">
        <p14:creationId xmlns:p14="http://schemas.microsoft.com/office/powerpoint/2010/main" val="1587432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In mission driven companies, the mission directly impacts the quality of the product. https://medium.com/swlh/what-it-really-means-to-be-a-mission-driven-company-549fa98b2fd4</a:t>
            </a:r>
          </a:p>
          <a:p>
            <a:r>
              <a:rPr lang="en-US" dirty="0"/>
              <a:t>Source: https://medium.com/swlh/first-principles-thinking-in-feature-engineering-for-machine-learning-801b40bb0e73</a:t>
            </a:r>
          </a:p>
          <a:p>
            <a:r>
              <a:rPr lang="en-US" dirty="0"/>
              <a:t>Source: https://www.grab.com/sg/brand-story/</a:t>
            </a:r>
          </a:p>
        </p:txBody>
      </p:sp>
      <p:sp>
        <p:nvSpPr>
          <p:cNvPr id="4" name="Slide Number Placeholder 3"/>
          <p:cNvSpPr>
            <a:spLocks noGrp="1"/>
          </p:cNvSpPr>
          <p:nvPr>
            <p:ph type="sldNum" sz="quarter" idx="5"/>
          </p:nvPr>
        </p:nvSpPr>
        <p:spPr/>
        <p:txBody>
          <a:bodyPr/>
          <a:lstStyle/>
          <a:p>
            <a:fld id="{4C971AF3-0FB1-465A-BD17-EAF895C45081}" type="slidenum">
              <a:rPr lang="en-US" smtClean="0"/>
              <a:t>10</a:t>
            </a:fld>
            <a:endParaRPr lang="en-US"/>
          </a:p>
        </p:txBody>
      </p:sp>
    </p:spTree>
    <p:extLst>
      <p:ext uri="{BB962C8B-B14F-4D97-AF65-F5344CB8AC3E}">
        <p14:creationId xmlns:p14="http://schemas.microsoft.com/office/powerpoint/2010/main" val="2647629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a:t>
            </a:r>
            <a:r>
              <a:rPr lang="x-none" dirty="0">
                <a:hlinkClick r:id="rId3"/>
              </a:rPr>
              <a:t>What I Learned From Attending TWIMLCon 2021 | by James Le | Feb, 2021 | Data Notes (data-notes.co)</a:t>
            </a:r>
            <a:endParaRPr lang="en-US" dirty="0"/>
          </a:p>
          <a:p>
            <a:endParaRPr lang="en-US" dirty="0"/>
          </a:p>
        </p:txBody>
      </p:sp>
      <p:sp>
        <p:nvSpPr>
          <p:cNvPr id="4" name="Slide Number Placeholder 3"/>
          <p:cNvSpPr>
            <a:spLocks noGrp="1"/>
          </p:cNvSpPr>
          <p:nvPr>
            <p:ph type="sldNum" sz="quarter" idx="5"/>
          </p:nvPr>
        </p:nvSpPr>
        <p:spPr/>
        <p:txBody>
          <a:bodyPr/>
          <a:lstStyle/>
          <a:p>
            <a:fld id="{4C971AF3-0FB1-465A-BD17-EAF895C45081}" type="slidenum">
              <a:rPr lang="en-US" smtClean="0"/>
              <a:t>11</a:t>
            </a:fld>
            <a:endParaRPr lang="en-US"/>
          </a:p>
        </p:txBody>
      </p:sp>
    </p:spTree>
    <p:extLst>
      <p:ext uri="{BB962C8B-B14F-4D97-AF65-F5344CB8AC3E}">
        <p14:creationId xmlns:p14="http://schemas.microsoft.com/office/powerpoint/2010/main" val="216099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https://doordash.engineering/2020/04/23/doordash-ml-platform-the-beginning/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Quote: </a:t>
            </a:r>
            <a:r>
              <a:rPr lang="en-US" sz="1200" dirty="0"/>
              <a:t>“</a:t>
            </a:r>
            <a:r>
              <a:rPr lang="en-US" sz="1200" b="1" i="1" dirty="0"/>
              <a:t>Scalability</a:t>
            </a:r>
            <a:r>
              <a:rPr lang="en-US" sz="1200" i="1" dirty="0"/>
              <a:t> and </a:t>
            </a:r>
            <a:r>
              <a:rPr lang="en-US" sz="1200" b="1" i="1" dirty="0"/>
              <a:t>productivity</a:t>
            </a:r>
            <a:r>
              <a:rPr lang="en-US" sz="1200" i="1" dirty="0"/>
              <a:t> are the key driving factors in the decision-making process for us.” </a:t>
            </a:r>
            <a:r>
              <a:rPr lang="en-US" sz="1200" dirty="0"/>
              <a:t>–</a:t>
            </a:r>
            <a:r>
              <a:rPr lang="en-US" sz="1200" dirty="0" err="1"/>
              <a:t>DoorDash</a:t>
            </a:r>
            <a:r>
              <a:rPr lang="en-US" sz="1200" dirty="0"/>
              <a:t> ML Engineering </a:t>
            </a:r>
          </a:p>
          <a:p>
            <a:endParaRPr lang="en-US" dirty="0"/>
          </a:p>
        </p:txBody>
      </p:sp>
      <p:sp>
        <p:nvSpPr>
          <p:cNvPr id="4" name="Slide Number Placeholder 3"/>
          <p:cNvSpPr>
            <a:spLocks noGrp="1"/>
          </p:cNvSpPr>
          <p:nvPr>
            <p:ph type="sldNum" sz="quarter" idx="5"/>
          </p:nvPr>
        </p:nvSpPr>
        <p:spPr/>
        <p:txBody>
          <a:bodyPr/>
          <a:lstStyle/>
          <a:p>
            <a:fld id="{4C971AF3-0FB1-465A-BD17-EAF895C45081}" type="slidenum">
              <a:rPr lang="en-US" smtClean="0"/>
              <a:t>12</a:t>
            </a:fld>
            <a:endParaRPr lang="en-US"/>
          </a:p>
        </p:txBody>
      </p:sp>
    </p:spTree>
    <p:extLst>
      <p:ext uri="{BB962C8B-B14F-4D97-AF65-F5344CB8AC3E}">
        <p14:creationId xmlns:p14="http://schemas.microsoft.com/office/powerpoint/2010/main" val="3250363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https://doordash.engineering/2020/04/23/doordash-ml-platform-the-beginning/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Quote: </a:t>
            </a:r>
            <a:r>
              <a:rPr lang="en-US" sz="1200" dirty="0"/>
              <a:t>“</a:t>
            </a:r>
            <a:r>
              <a:rPr lang="en-US" sz="1200" b="1" i="1" dirty="0"/>
              <a:t>Scalability</a:t>
            </a:r>
            <a:r>
              <a:rPr lang="en-US" sz="1200" i="1" dirty="0"/>
              <a:t> and </a:t>
            </a:r>
            <a:r>
              <a:rPr lang="en-US" sz="1200" b="1" i="1" dirty="0"/>
              <a:t>productivity</a:t>
            </a:r>
            <a:r>
              <a:rPr lang="en-US" sz="1200" i="1" dirty="0"/>
              <a:t> are the key driving factors in the decision-making process for us.” </a:t>
            </a:r>
            <a:r>
              <a:rPr lang="en-US" sz="1200" dirty="0"/>
              <a:t>–</a:t>
            </a:r>
            <a:r>
              <a:rPr lang="en-US" sz="1200" dirty="0" err="1"/>
              <a:t>DoorDash</a:t>
            </a:r>
            <a:r>
              <a:rPr lang="en-US" sz="1200" dirty="0"/>
              <a:t> ML Engineering </a:t>
            </a:r>
          </a:p>
          <a:p>
            <a:endParaRPr lang="en-US" dirty="0"/>
          </a:p>
        </p:txBody>
      </p:sp>
      <p:sp>
        <p:nvSpPr>
          <p:cNvPr id="4" name="Slide Number Placeholder 3"/>
          <p:cNvSpPr>
            <a:spLocks noGrp="1"/>
          </p:cNvSpPr>
          <p:nvPr>
            <p:ph type="sldNum" sz="quarter" idx="5"/>
          </p:nvPr>
        </p:nvSpPr>
        <p:spPr/>
        <p:txBody>
          <a:bodyPr/>
          <a:lstStyle/>
          <a:p>
            <a:fld id="{4C971AF3-0FB1-465A-BD17-EAF895C45081}" type="slidenum">
              <a:rPr lang="en-US" smtClean="0"/>
              <a:t>13</a:t>
            </a:fld>
            <a:endParaRPr lang="en-US"/>
          </a:p>
        </p:txBody>
      </p:sp>
    </p:spTree>
    <p:extLst>
      <p:ext uri="{BB962C8B-B14F-4D97-AF65-F5344CB8AC3E}">
        <p14:creationId xmlns:p14="http://schemas.microsoft.com/office/powerpoint/2010/main" val="4191048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US" dirty="0">
                <a:hlinkClick r:id="rId3"/>
              </a:rPr>
              <a:t>Feature Stores - A Hierarchy of Needs (eugeneyan.com)</a:t>
            </a:r>
            <a:endParaRPr lang="en-US" dirty="0"/>
          </a:p>
        </p:txBody>
      </p:sp>
      <p:sp>
        <p:nvSpPr>
          <p:cNvPr id="4" name="Slide Number Placeholder 3"/>
          <p:cNvSpPr>
            <a:spLocks noGrp="1"/>
          </p:cNvSpPr>
          <p:nvPr>
            <p:ph type="sldNum" sz="quarter" idx="5"/>
          </p:nvPr>
        </p:nvSpPr>
        <p:spPr/>
        <p:txBody>
          <a:bodyPr/>
          <a:lstStyle/>
          <a:p>
            <a:fld id="{4C971AF3-0FB1-465A-BD17-EAF895C45081}" type="slidenum">
              <a:rPr lang="en-US" smtClean="0"/>
              <a:t>14</a:t>
            </a:fld>
            <a:endParaRPr lang="en-US"/>
          </a:p>
        </p:txBody>
      </p:sp>
    </p:spTree>
    <p:extLst>
      <p:ext uri="{BB962C8B-B14F-4D97-AF65-F5344CB8AC3E}">
        <p14:creationId xmlns:p14="http://schemas.microsoft.com/office/powerpoint/2010/main" val="1564399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US" sz="1800" dirty="0">
                <a:effectLst/>
                <a:latin typeface="Calibri" panose="020F0502020204030204" pitchFamily="34" charset="0"/>
                <a:hlinkClick r:id="rId3"/>
              </a:rPr>
              <a:t>[03] Kubeflow Summit - Google Slides</a:t>
            </a:r>
            <a:endParaRPr lang="en-US" dirty="0"/>
          </a:p>
        </p:txBody>
      </p:sp>
      <p:sp>
        <p:nvSpPr>
          <p:cNvPr id="4" name="Slide Number Placeholder 3"/>
          <p:cNvSpPr>
            <a:spLocks noGrp="1"/>
          </p:cNvSpPr>
          <p:nvPr>
            <p:ph type="sldNum" sz="quarter" idx="5"/>
          </p:nvPr>
        </p:nvSpPr>
        <p:spPr/>
        <p:txBody>
          <a:bodyPr/>
          <a:lstStyle/>
          <a:p>
            <a:fld id="{4C971AF3-0FB1-465A-BD17-EAF895C45081}" type="slidenum">
              <a:rPr lang="en-US" smtClean="0"/>
              <a:t>15</a:t>
            </a:fld>
            <a:endParaRPr lang="en-US"/>
          </a:p>
        </p:txBody>
      </p:sp>
    </p:spTree>
    <p:extLst>
      <p:ext uri="{BB962C8B-B14F-4D97-AF65-F5344CB8AC3E}">
        <p14:creationId xmlns:p14="http://schemas.microsoft.com/office/powerpoint/2010/main" val="4116995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E4C23-F4BB-4CCC-98C3-A51CBAA89C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0D9E7F-5E9A-42B7-A4A3-02D7B66B34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88903C-6F26-4BBF-9B64-C92B6BFDA47A}"/>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5" name="Footer Placeholder 4">
            <a:extLst>
              <a:ext uri="{FF2B5EF4-FFF2-40B4-BE49-F238E27FC236}">
                <a16:creationId xmlns:a16="http://schemas.microsoft.com/office/drawing/2014/main" id="{15E41AF5-E759-4DF4-A504-E80DC673BB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51E140-7B90-4ED1-B3A9-582ADB49D24F}"/>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2120002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0407E-38B4-48B8-B153-F2FF7A020D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FDDC43B-27C4-494B-A4C8-1FED42C830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ADEB50-AD00-49E0-9163-8B2D30E3B6A9}"/>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5" name="Footer Placeholder 4">
            <a:extLst>
              <a:ext uri="{FF2B5EF4-FFF2-40B4-BE49-F238E27FC236}">
                <a16:creationId xmlns:a16="http://schemas.microsoft.com/office/drawing/2014/main" id="{7CB8A379-9923-4B3D-93FA-5296D61CF2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C90B42-38ED-4EA4-912C-520558ABCA76}"/>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1964498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273E19-3B4D-43A0-B65C-B977C9E7E35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D264BD-0B53-41A0-A70B-4BB21D504C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EC5E33-AF3B-454F-BC61-B44B24AA5958}"/>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5" name="Footer Placeholder 4">
            <a:extLst>
              <a:ext uri="{FF2B5EF4-FFF2-40B4-BE49-F238E27FC236}">
                <a16:creationId xmlns:a16="http://schemas.microsoft.com/office/drawing/2014/main" id="{16DAB0DC-D253-40B7-9D62-0011C8C55C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548C34-0FFC-4F21-8874-AD6637A4A700}"/>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1081351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5" name="Title 4"/>
          <p:cNvSpPr>
            <a:spLocks noGrp="1"/>
          </p:cNvSpPr>
          <p:nvPr>
            <p:ph type="title" hasCustomPrompt="1"/>
          </p:nvPr>
        </p:nvSpPr>
        <p:spPr>
          <a:xfrm>
            <a:off x="450322" y="535614"/>
            <a:ext cx="11299717" cy="597298"/>
          </a:xfrm>
        </p:spPr>
        <p:txBody>
          <a:bodyPr vert="horz" lIns="91440" tIns="45720" rIns="91440" bIns="45720" rtlCol="0" anchor="b">
            <a:noAutofit/>
          </a:bodyPr>
          <a:lstStyle>
            <a:lvl1pPr>
              <a:defRPr lang="en-US" dirty="0"/>
            </a:lvl1pPr>
          </a:lstStyle>
          <a:p>
            <a:pPr marL="0" lvl="0"/>
            <a:r>
              <a:rPr lang="en-US" dirty="0"/>
              <a:t>Click to Edit Master Title Style</a:t>
            </a:r>
          </a:p>
        </p:txBody>
      </p:sp>
      <p:sp>
        <p:nvSpPr>
          <p:cNvPr id="7" name="Slide Number Placeholder 5"/>
          <p:cNvSpPr>
            <a:spLocks noGrp="1"/>
          </p:cNvSpPr>
          <p:nvPr>
            <p:ph type="sldNum" sz="quarter" idx="4"/>
          </p:nvPr>
        </p:nvSpPr>
        <p:spPr>
          <a:xfrm>
            <a:off x="450322" y="6248400"/>
            <a:ext cx="450322" cy="365125"/>
          </a:xfrm>
          <a:prstGeom prst="rect">
            <a:avLst/>
          </a:prstGeom>
        </p:spPr>
        <p:txBody>
          <a:bodyPr vert="horz" lIns="91440" tIns="45720" rIns="91440" bIns="45720" rtlCol="0" anchor="ctr"/>
          <a:lstStyle>
            <a:lvl1pPr>
              <a:defRPr lang="uk-UA" smtClean="0"/>
            </a:lvl1pPr>
          </a:lstStyle>
          <a:p>
            <a:fld id="{ADE05515-C67A-F041-8F56-7AC0EB27ACF8}" type="slidenum">
              <a:rPr lang="uk-UA" smtClean="0"/>
              <a:pPr/>
              <a:t>‹#›</a:t>
            </a:fld>
            <a:endParaRPr lang="uk-UA" dirty="0"/>
          </a:p>
        </p:txBody>
      </p:sp>
      <p:sp>
        <p:nvSpPr>
          <p:cNvPr id="4" name="Text Placeholder 3"/>
          <p:cNvSpPr>
            <a:spLocks noGrp="1"/>
          </p:cNvSpPr>
          <p:nvPr>
            <p:ph type="body" sz="quarter" idx="10" hasCustomPrompt="1"/>
          </p:nvPr>
        </p:nvSpPr>
        <p:spPr>
          <a:xfrm>
            <a:off x="450323" y="1124712"/>
            <a:ext cx="11299716" cy="368300"/>
          </a:xfrm>
        </p:spPr>
        <p:txBody>
          <a:bodyPr tIns="0" bIns="0" anchor="ctr"/>
          <a:lstStyle>
            <a:lvl1pPr marL="0" indent="0">
              <a:buNone/>
              <a:defRPr sz="2400" b="0">
                <a:solidFill>
                  <a:schemeClr val="accent2"/>
                </a:solidFill>
                <a:latin typeface="+mj-lt"/>
              </a:defRPr>
            </a:lvl1pPr>
          </a:lstStyle>
          <a:p>
            <a:pPr lvl="0"/>
            <a:r>
              <a:rPr lang="en-US" dirty="0"/>
              <a:t>Click to edit Master subtitle styles</a:t>
            </a: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53349" y="6130760"/>
            <a:ext cx="1446552" cy="498640"/>
          </a:xfrm>
          <a:prstGeom prst="rect">
            <a:avLst/>
          </a:prstGeom>
        </p:spPr>
      </p:pic>
    </p:spTree>
    <p:extLst>
      <p:ext uri="{BB962C8B-B14F-4D97-AF65-F5344CB8AC3E}">
        <p14:creationId xmlns:p14="http://schemas.microsoft.com/office/powerpoint/2010/main" val="290643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0710E-89F5-4A86-9D8E-8F05A1CBD70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D4D562-9201-48D5-B593-0A3DCDDC6CF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2D726D-AB08-4C49-B759-A989C0D77E56}"/>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5" name="Footer Placeholder 4">
            <a:extLst>
              <a:ext uri="{FF2B5EF4-FFF2-40B4-BE49-F238E27FC236}">
                <a16:creationId xmlns:a16="http://schemas.microsoft.com/office/drawing/2014/main" id="{DDC5C626-EFC2-482E-8FC4-AC01C973C2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41DC65-3EF6-4AA8-BEDC-E27B88B21199}"/>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3263919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5D5EB-4E6D-41CB-A4C7-AD9D15B56E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3B3DAD-FBB1-4417-ACAF-2850D1E490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0C9230-3BB7-4599-9631-15898A4F4B27}"/>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5" name="Footer Placeholder 4">
            <a:extLst>
              <a:ext uri="{FF2B5EF4-FFF2-40B4-BE49-F238E27FC236}">
                <a16:creationId xmlns:a16="http://schemas.microsoft.com/office/drawing/2014/main" id="{EA9AD8EA-91B0-4235-A5E2-361E2EBF94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30D077-B931-463B-BA39-2731F1040231}"/>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2815169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A9078-39DD-42BD-BF81-9BDE07CB42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AD2060-978E-437E-9017-6B1BFB2E521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574A92-D33F-4726-B6E2-FBC4A95D522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5F11EB-F392-4024-82B0-772B172F27B5}"/>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6" name="Footer Placeholder 5">
            <a:extLst>
              <a:ext uri="{FF2B5EF4-FFF2-40B4-BE49-F238E27FC236}">
                <a16:creationId xmlns:a16="http://schemas.microsoft.com/office/drawing/2014/main" id="{65BDB8C5-833B-434E-B818-3DC1FAF0DA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F4779D-BE2E-43AF-93B9-7E7A9C40965A}"/>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2407026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793EC-BA6C-4016-B5F1-A58EE8D1614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503B1FB-0B35-473E-941D-973DF9BEDB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2B1FF4-670E-49EE-93A9-1B1459C94C4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71DA68-047D-412F-9163-D5B75BFEE5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842A6C-911E-44E5-8E7A-44AA645C7D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4C96EC-BC22-42AE-9C53-9898EC107A53}"/>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8" name="Footer Placeholder 7">
            <a:extLst>
              <a:ext uri="{FF2B5EF4-FFF2-40B4-BE49-F238E27FC236}">
                <a16:creationId xmlns:a16="http://schemas.microsoft.com/office/drawing/2014/main" id="{B9688496-2852-48FD-9FD2-9FCEEEED4E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C1A081-BB15-4B74-B8FB-D83FA01F2388}"/>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1329553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6921E-FFCA-465E-A534-01073AB479C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6B4C9D1-DAC6-4924-953B-A6296880CCFE}"/>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4" name="Footer Placeholder 3">
            <a:extLst>
              <a:ext uri="{FF2B5EF4-FFF2-40B4-BE49-F238E27FC236}">
                <a16:creationId xmlns:a16="http://schemas.microsoft.com/office/drawing/2014/main" id="{3FDD68B8-602C-41E9-8543-338171E88F8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3857EF3-42D1-4F67-AC5E-046BD7FE7602}"/>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91301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8B6276D-02B2-49A9-9FF8-2319969AF588}"/>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3" name="Footer Placeholder 2">
            <a:extLst>
              <a:ext uri="{FF2B5EF4-FFF2-40B4-BE49-F238E27FC236}">
                <a16:creationId xmlns:a16="http://schemas.microsoft.com/office/drawing/2014/main" id="{88900793-2875-4E50-B731-2D32BACE7C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4E88D7-47F7-441E-946A-BA9BD525A378}"/>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3497097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2F56-229B-430D-9053-294C39FCE3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9731BBA-4688-4B1D-B862-9852FC7DCC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B335BD-08F8-4B6F-B4CF-4D60165223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B18184-E46A-48F8-84B7-FB3A14C933B4}"/>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6" name="Footer Placeholder 5">
            <a:extLst>
              <a:ext uri="{FF2B5EF4-FFF2-40B4-BE49-F238E27FC236}">
                <a16:creationId xmlns:a16="http://schemas.microsoft.com/office/drawing/2014/main" id="{847A5675-55FA-43CE-80EA-0234D1B4B8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9248CE-7B11-49B8-9557-230789F7B103}"/>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2325009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4F390-2373-469A-970C-B588442505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203195-4D77-49DB-8399-929D8AF5D4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9154F39-0826-49B2-8DED-E53A8A54FE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85BB1B-0D15-4405-BE68-32C259D47CEE}"/>
              </a:ext>
            </a:extLst>
          </p:cNvPr>
          <p:cNvSpPr>
            <a:spLocks noGrp="1"/>
          </p:cNvSpPr>
          <p:nvPr>
            <p:ph type="dt" sz="half" idx="10"/>
          </p:nvPr>
        </p:nvSpPr>
        <p:spPr/>
        <p:txBody>
          <a:bodyPr/>
          <a:lstStyle/>
          <a:p>
            <a:fld id="{2C21AD9C-ED23-4C85-812B-E6BCC2675D10}" type="datetimeFigureOut">
              <a:rPr lang="en-US" smtClean="0"/>
              <a:t>3/29/2021</a:t>
            </a:fld>
            <a:endParaRPr lang="en-US"/>
          </a:p>
        </p:txBody>
      </p:sp>
      <p:sp>
        <p:nvSpPr>
          <p:cNvPr id="6" name="Footer Placeholder 5">
            <a:extLst>
              <a:ext uri="{FF2B5EF4-FFF2-40B4-BE49-F238E27FC236}">
                <a16:creationId xmlns:a16="http://schemas.microsoft.com/office/drawing/2014/main" id="{F05735EA-1600-4CCF-AC59-811724D8CB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05B49F-5E5E-43C0-8E1A-168304E7C748}"/>
              </a:ext>
            </a:extLst>
          </p:cNvPr>
          <p:cNvSpPr>
            <a:spLocks noGrp="1"/>
          </p:cNvSpPr>
          <p:nvPr>
            <p:ph type="sldNum" sz="quarter" idx="12"/>
          </p:nvPr>
        </p:nvSpPr>
        <p:spPr/>
        <p:txBody>
          <a:bodyPr/>
          <a:lstStyle/>
          <a:p>
            <a:fld id="{F65B146D-5CE8-4156-BF87-0A4736BE3892}" type="slidenum">
              <a:rPr lang="en-US" smtClean="0"/>
              <a:t>‹#›</a:t>
            </a:fld>
            <a:endParaRPr lang="en-US"/>
          </a:p>
        </p:txBody>
      </p:sp>
    </p:spTree>
    <p:extLst>
      <p:ext uri="{BB962C8B-B14F-4D97-AF65-F5344CB8AC3E}">
        <p14:creationId xmlns:p14="http://schemas.microsoft.com/office/powerpoint/2010/main" val="2721455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1C7722-9408-4268-819E-4449E20D2E4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F0B0D2-D608-4A20-AF49-12C9C5E867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E166AC-C8DD-468F-8C5C-E4924D993F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21AD9C-ED23-4C85-812B-E6BCC2675D10}" type="datetimeFigureOut">
              <a:rPr lang="en-US" smtClean="0"/>
              <a:t>3/29/2021</a:t>
            </a:fld>
            <a:endParaRPr lang="en-US"/>
          </a:p>
        </p:txBody>
      </p:sp>
      <p:sp>
        <p:nvSpPr>
          <p:cNvPr id="5" name="Footer Placeholder 4">
            <a:extLst>
              <a:ext uri="{FF2B5EF4-FFF2-40B4-BE49-F238E27FC236}">
                <a16:creationId xmlns:a16="http://schemas.microsoft.com/office/drawing/2014/main" id="{CDC3D2BB-D143-4BC7-9297-54275B9507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B5EEA05-27EF-4D7E-B489-D1A2BFAEF9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5B146D-5CE8-4156-BF87-0A4736BE3892}" type="slidenum">
              <a:rPr lang="en-US" smtClean="0"/>
              <a:t>‹#›</a:t>
            </a:fld>
            <a:endParaRPr lang="en-US"/>
          </a:p>
        </p:txBody>
      </p:sp>
    </p:spTree>
    <p:extLst>
      <p:ext uri="{BB962C8B-B14F-4D97-AF65-F5344CB8AC3E}">
        <p14:creationId xmlns:p14="http://schemas.microsoft.com/office/powerpoint/2010/main" val="342469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eugeneyan.com/writing/feature-store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jpe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8.png"/><Relationship Id="rId3" Type="http://schemas.openxmlformats.org/officeDocument/2006/relationships/image" Target="../media/image33.png"/><Relationship Id="rId21" Type="http://schemas.openxmlformats.org/officeDocument/2006/relationships/image" Target="../media/image51.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 Type="http://schemas.openxmlformats.org/officeDocument/2006/relationships/image" Target="../media/image32.png"/><Relationship Id="rId16" Type="http://schemas.openxmlformats.org/officeDocument/2006/relationships/image" Target="../media/image46.png"/><Relationship Id="rId20"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5" Type="http://schemas.openxmlformats.org/officeDocument/2006/relationships/image" Target="../media/image45.png"/><Relationship Id="rId10" Type="http://schemas.openxmlformats.org/officeDocument/2006/relationships/image" Target="../media/image40.png"/><Relationship Id="rId19" Type="http://schemas.openxmlformats.org/officeDocument/2006/relationships/image" Target="../media/image49.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2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jpe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tiff"/><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24.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18" Type="http://schemas.openxmlformats.org/officeDocument/2006/relationships/image" Target="../media/image78.pn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70.png"/><Relationship Id="rId19" Type="http://schemas.openxmlformats.org/officeDocument/2006/relationships/image" Target="../media/image79.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png"/></Relationships>
</file>

<file path=ppt/slides/_rels/slide25.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2.pn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91.png"/><Relationship Id="rId2"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image" Target="../media/image93.png"/></Relationships>
</file>

<file path=ppt/slides/_rels/slide26.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8.png"/><Relationship Id="rId2" Type="http://schemas.openxmlformats.org/officeDocument/2006/relationships/image" Target="../media/image94.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97.png"/><Relationship Id="rId4" Type="http://schemas.openxmlformats.org/officeDocument/2006/relationships/image" Target="../media/image96.png"/></Relationships>
</file>

<file path=ppt/slides/_rels/slide2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 Id="rId5" Type="http://schemas.openxmlformats.org/officeDocument/2006/relationships/image" Target="../media/image103.jpeg"/><Relationship Id="rId4" Type="http://schemas.openxmlformats.org/officeDocument/2006/relationships/image" Target="../media/image102.jpeg"/></Relationships>
</file>

<file path=ppt/slides/_rels/slide29.xml.rels><?xml version="1.0" encoding="UTF-8" standalone="yes"?>
<Relationships xmlns="http://schemas.openxmlformats.org/package/2006/relationships"><Relationship Id="rId2" Type="http://schemas.openxmlformats.org/officeDocument/2006/relationships/hyperlink" Target="mailto:taimur.Rashid@redislabs.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0379D-6877-41BB-9193-DEDB5CBF042C}"/>
              </a:ext>
            </a:extLst>
          </p:cNvPr>
          <p:cNvSpPr>
            <a:spLocks noGrp="1"/>
          </p:cNvSpPr>
          <p:nvPr>
            <p:ph type="ctrTitle"/>
          </p:nvPr>
        </p:nvSpPr>
        <p:spPr/>
        <p:txBody>
          <a:bodyPr/>
          <a:lstStyle/>
          <a:p>
            <a:r>
              <a:rPr lang="en-US" dirty="0"/>
              <a:t>First Principles in Building a Real-Time AI Platform</a:t>
            </a:r>
          </a:p>
        </p:txBody>
      </p:sp>
      <p:sp>
        <p:nvSpPr>
          <p:cNvPr id="3" name="Subtitle 2">
            <a:extLst>
              <a:ext uri="{FF2B5EF4-FFF2-40B4-BE49-F238E27FC236}">
                <a16:creationId xmlns:a16="http://schemas.microsoft.com/office/drawing/2014/main" id="{F10926B0-64C8-4E6B-90A1-166510E3763D}"/>
              </a:ext>
            </a:extLst>
          </p:cNvPr>
          <p:cNvSpPr>
            <a:spLocks noGrp="1"/>
          </p:cNvSpPr>
          <p:nvPr>
            <p:ph type="subTitle" idx="1"/>
          </p:nvPr>
        </p:nvSpPr>
        <p:spPr/>
        <p:txBody>
          <a:bodyPr/>
          <a:lstStyle/>
          <a:p>
            <a:r>
              <a:rPr lang="en-US" b="1" dirty="0"/>
              <a:t>Taimur Rashid</a:t>
            </a:r>
          </a:p>
          <a:p>
            <a:r>
              <a:rPr lang="en-US" dirty="0"/>
              <a:t>Chief Business Development Officer @ Redis Labs</a:t>
            </a:r>
          </a:p>
          <a:p>
            <a:r>
              <a:rPr lang="en-US" dirty="0"/>
              <a:t>March 31</a:t>
            </a:r>
            <a:r>
              <a:rPr lang="en-US" baseline="30000" dirty="0"/>
              <a:t>st</a:t>
            </a:r>
            <a:r>
              <a:rPr lang="en-US" dirty="0"/>
              <a:t>, 2021</a:t>
            </a:r>
          </a:p>
        </p:txBody>
      </p:sp>
    </p:spTree>
    <p:extLst>
      <p:ext uri="{BB962C8B-B14F-4D97-AF65-F5344CB8AC3E}">
        <p14:creationId xmlns:p14="http://schemas.microsoft.com/office/powerpoint/2010/main" val="32881981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1</a:t>
            </a:r>
            <a:r>
              <a:rPr lang="en-US" baseline="30000" dirty="0"/>
              <a:t>st</a:t>
            </a:r>
            <a:r>
              <a:rPr lang="en-US" dirty="0"/>
              <a:t> First principle</a:t>
            </a:r>
          </a:p>
        </p:txBody>
      </p:sp>
      <p:sp>
        <p:nvSpPr>
          <p:cNvPr id="4" name="Rectangle: Rounded Corners 3">
            <a:extLst>
              <a:ext uri="{FF2B5EF4-FFF2-40B4-BE49-F238E27FC236}">
                <a16:creationId xmlns:a16="http://schemas.microsoft.com/office/drawing/2014/main" id="{E346415B-BC51-4974-976D-68E3268834B0}"/>
              </a:ext>
            </a:extLst>
          </p:cNvPr>
          <p:cNvSpPr/>
          <p:nvPr/>
        </p:nvSpPr>
        <p:spPr>
          <a:xfrm>
            <a:off x="699741" y="1541368"/>
            <a:ext cx="10747917" cy="1333285"/>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033ADFD8-0FF5-495E-AE2B-719EF238EB67}"/>
              </a:ext>
            </a:extLst>
          </p:cNvPr>
          <p:cNvSpPr txBox="1">
            <a:spLocks/>
          </p:cNvSpPr>
          <p:nvPr/>
        </p:nvSpPr>
        <p:spPr>
          <a:xfrm>
            <a:off x="490652" y="1817649"/>
            <a:ext cx="11001607" cy="1165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t>Have a mission </a:t>
            </a:r>
            <a:r>
              <a:rPr lang="en-US" dirty="0"/>
              <a:t>that transcends the technology and focuses on business and/or societal value</a:t>
            </a:r>
          </a:p>
        </p:txBody>
      </p:sp>
      <p:sp>
        <p:nvSpPr>
          <p:cNvPr id="11" name="TextBox 10">
            <a:extLst>
              <a:ext uri="{FF2B5EF4-FFF2-40B4-BE49-F238E27FC236}">
                <a16:creationId xmlns:a16="http://schemas.microsoft.com/office/drawing/2014/main" id="{97E322F7-A86B-481A-8BF6-7F46E389CC85}"/>
              </a:ext>
            </a:extLst>
          </p:cNvPr>
          <p:cNvSpPr txBox="1"/>
          <p:nvPr/>
        </p:nvSpPr>
        <p:spPr>
          <a:xfrm>
            <a:off x="838200" y="4799893"/>
            <a:ext cx="2695808" cy="646331"/>
          </a:xfrm>
          <a:prstGeom prst="rect">
            <a:avLst/>
          </a:prstGeom>
          <a:noFill/>
        </p:spPr>
        <p:txBody>
          <a:bodyPr wrap="square">
            <a:spAutoFit/>
          </a:bodyPr>
          <a:lstStyle/>
          <a:p>
            <a:pPr marL="0" indent="0" algn="ctr">
              <a:buFont typeface="Arial" panose="020B0604020202020204" pitchFamily="34" charset="0"/>
              <a:buNone/>
            </a:pPr>
            <a:r>
              <a:rPr lang="en-US" dirty="0"/>
              <a:t>Empowering Southeast Asia through technology</a:t>
            </a:r>
          </a:p>
        </p:txBody>
      </p:sp>
      <p:pic>
        <p:nvPicPr>
          <p:cNvPr id="5122" name="Picture 2">
            <a:extLst>
              <a:ext uri="{FF2B5EF4-FFF2-40B4-BE49-F238E27FC236}">
                <a16:creationId xmlns:a16="http://schemas.microsoft.com/office/drawing/2014/main" id="{A6B81A5C-C40C-43CC-9EF7-96C9DB077A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889" y="3855751"/>
            <a:ext cx="2003502" cy="77674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D66331EF-DB41-4642-B531-1B252C89E2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82822" y="3959771"/>
            <a:ext cx="2217289" cy="47420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0F0D3495-E75B-4582-A39D-6AEB82957003}"/>
              </a:ext>
            </a:extLst>
          </p:cNvPr>
          <p:cNvSpPr txBox="1"/>
          <p:nvPr/>
        </p:nvSpPr>
        <p:spPr>
          <a:xfrm>
            <a:off x="8531149" y="4720300"/>
            <a:ext cx="2695808" cy="923330"/>
          </a:xfrm>
          <a:prstGeom prst="rect">
            <a:avLst/>
          </a:prstGeom>
          <a:noFill/>
        </p:spPr>
        <p:txBody>
          <a:bodyPr wrap="square">
            <a:spAutoFit/>
          </a:bodyPr>
          <a:lstStyle/>
          <a:p>
            <a:pPr marL="0" indent="0" algn="ctr">
              <a:buFont typeface="Arial" panose="020B0604020202020204" pitchFamily="34" charset="0"/>
              <a:buNone/>
            </a:pPr>
            <a:r>
              <a:rPr lang="en-US" dirty="0"/>
              <a:t>Empower every person and every organization on the planet to achieve more</a:t>
            </a:r>
          </a:p>
        </p:txBody>
      </p:sp>
      <p:pic>
        <p:nvPicPr>
          <p:cNvPr id="5124" name="Picture 4" descr="Join the discussion, ask questions | Sonos Community">
            <a:extLst>
              <a:ext uri="{FF2B5EF4-FFF2-40B4-BE49-F238E27FC236}">
                <a16:creationId xmlns:a16="http://schemas.microsoft.com/office/drawing/2014/main" id="{AC9D7563-C151-4D1A-B6DE-AF16400B7B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5643" y="3959771"/>
            <a:ext cx="2494154" cy="49428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697E63D-EDEB-45B6-9C81-D5A6C3038F0D}"/>
              </a:ext>
            </a:extLst>
          </p:cNvPr>
          <p:cNvSpPr txBox="1"/>
          <p:nvPr/>
        </p:nvSpPr>
        <p:spPr>
          <a:xfrm>
            <a:off x="4285784" y="4730336"/>
            <a:ext cx="2993871" cy="369332"/>
          </a:xfrm>
          <a:prstGeom prst="rect">
            <a:avLst/>
          </a:prstGeom>
          <a:noFill/>
        </p:spPr>
        <p:txBody>
          <a:bodyPr wrap="square">
            <a:spAutoFit/>
          </a:bodyPr>
          <a:lstStyle/>
          <a:p>
            <a:pPr marL="0" indent="0" algn="ctr">
              <a:buFont typeface="Arial" panose="020B0604020202020204" pitchFamily="34" charset="0"/>
              <a:buNone/>
            </a:pPr>
            <a:r>
              <a:rPr lang="en-US" dirty="0"/>
              <a:t>Help the world listen better</a:t>
            </a:r>
          </a:p>
        </p:txBody>
      </p:sp>
    </p:spTree>
    <p:extLst>
      <p:ext uri="{BB962C8B-B14F-4D97-AF65-F5344CB8AC3E}">
        <p14:creationId xmlns:p14="http://schemas.microsoft.com/office/powerpoint/2010/main" val="941799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2</a:t>
            </a:r>
            <a:r>
              <a:rPr lang="en-US" baseline="30000" dirty="0"/>
              <a:t>nd</a:t>
            </a:r>
            <a:r>
              <a:rPr lang="en-US" dirty="0"/>
              <a:t> First principle</a:t>
            </a:r>
          </a:p>
        </p:txBody>
      </p:sp>
      <p:sp>
        <p:nvSpPr>
          <p:cNvPr id="7" name="Content Placeholder 2">
            <a:extLst>
              <a:ext uri="{FF2B5EF4-FFF2-40B4-BE49-F238E27FC236}">
                <a16:creationId xmlns:a16="http://schemas.microsoft.com/office/drawing/2014/main" id="{033ADFD8-0FF5-495E-AE2B-719EF238EB67}"/>
              </a:ext>
            </a:extLst>
          </p:cNvPr>
          <p:cNvSpPr txBox="1">
            <a:spLocks/>
          </p:cNvSpPr>
          <p:nvPr/>
        </p:nvSpPr>
        <p:spPr>
          <a:xfrm>
            <a:off x="490652" y="1484842"/>
            <a:ext cx="11001607" cy="1165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Font typeface="Arial" panose="020B0604020202020204" pitchFamily="34" charset="0"/>
              <a:buNone/>
            </a:pPr>
            <a:r>
              <a:rPr lang="en-US" b="1" dirty="0"/>
              <a:t>Define your outcomes</a:t>
            </a:r>
            <a:r>
              <a:rPr lang="en-US" dirty="0"/>
              <a:t>, and articulate their characteristics</a:t>
            </a:r>
          </a:p>
        </p:txBody>
      </p:sp>
      <p:sp>
        <p:nvSpPr>
          <p:cNvPr id="11" name="TextBox 10">
            <a:extLst>
              <a:ext uri="{FF2B5EF4-FFF2-40B4-BE49-F238E27FC236}">
                <a16:creationId xmlns:a16="http://schemas.microsoft.com/office/drawing/2014/main" id="{97E322F7-A86B-481A-8BF6-7F46E389CC85}"/>
              </a:ext>
            </a:extLst>
          </p:cNvPr>
          <p:cNvSpPr txBox="1"/>
          <p:nvPr/>
        </p:nvSpPr>
        <p:spPr>
          <a:xfrm>
            <a:off x="4173025" y="3195117"/>
            <a:ext cx="6873186" cy="1200329"/>
          </a:xfrm>
          <a:prstGeom prst="rect">
            <a:avLst/>
          </a:prstGeom>
          <a:noFill/>
        </p:spPr>
        <p:txBody>
          <a:bodyPr wrap="square">
            <a:spAutoFit/>
          </a:bodyPr>
          <a:lstStyle/>
          <a:p>
            <a:pPr marL="0" indent="0" algn="ctr">
              <a:buFont typeface="Arial" panose="020B0604020202020204" pitchFamily="34" charset="0"/>
              <a:buNone/>
            </a:pPr>
            <a:r>
              <a:rPr lang="en-US" sz="2400" b="1" i="1" dirty="0"/>
              <a:t>Increase</a:t>
            </a:r>
            <a:r>
              <a:rPr lang="en-US" sz="2400" i="1" dirty="0"/>
              <a:t> the </a:t>
            </a:r>
            <a:r>
              <a:rPr lang="en-US" sz="2400" b="1" i="1" dirty="0"/>
              <a:t>speed</a:t>
            </a:r>
            <a:r>
              <a:rPr lang="en-US" sz="2400" i="1" dirty="0"/>
              <a:t> of </a:t>
            </a:r>
            <a:r>
              <a:rPr lang="en-US" sz="2400" b="1" i="1" dirty="0"/>
              <a:t>iteration</a:t>
            </a:r>
            <a:r>
              <a:rPr lang="en-US" sz="2400" i="1" dirty="0"/>
              <a:t> for ML development by providing </a:t>
            </a:r>
            <a:r>
              <a:rPr lang="en-US" sz="2400" b="1" i="1" dirty="0"/>
              <a:t>tooling</a:t>
            </a:r>
            <a:r>
              <a:rPr lang="en-US" sz="2400" i="1" dirty="0"/>
              <a:t> that supports </a:t>
            </a:r>
            <a:r>
              <a:rPr lang="en-US" sz="2400" b="1" i="1" dirty="0"/>
              <a:t>common</a:t>
            </a:r>
            <a:r>
              <a:rPr lang="en-US" sz="2400" i="1" dirty="0"/>
              <a:t> </a:t>
            </a:r>
            <a:r>
              <a:rPr lang="en-US" sz="2400" b="1" i="1" dirty="0"/>
              <a:t>development</a:t>
            </a:r>
            <a:r>
              <a:rPr lang="en-US" sz="2400" i="1" dirty="0"/>
              <a:t> </a:t>
            </a:r>
            <a:r>
              <a:rPr lang="en-US" sz="2400" b="1" i="1" dirty="0"/>
              <a:t>patterns</a:t>
            </a:r>
            <a:r>
              <a:rPr lang="en-US" sz="2400" i="1" dirty="0"/>
              <a:t>. </a:t>
            </a:r>
            <a:r>
              <a:rPr lang="en-US" sz="2400" dirty="0"/>
              <a:t>–Spotify ML Team </a:t>
            </a:r>
          </a:p>
        </p:txBody>
      </p:sp>
      <p:sp>
        <p:nvSpPr>
          <p:cNvPr id="16" name="TextBox 15">
            <a:extLst>
              <a:ext uri="{FF2B5EF4-FFF2-40B4-BE49-F238E27FC236}">
                <a16:creationId xmlns:a16="http://schemas.microsoft.com/office/drawing/2014/main" id="{6697E63D-EDEB-45B6-9C81-D5A6C3038F0D}"/>
              </a:ext>
            </a:extLst>
          </p:cNvPr>
          <p:cNvSpPr txBox="1"/>
          <p:nvPr/>
        </p:nvSpPr>
        <p:spPr>
          <a:xfrm>
            <a:off x="7367" y="5241515"/>
            <a:ext cx="2820961" cy="707886"/>
          </a:xfrm>
          <a:prstGeom prst="rect">
            <a:avLst/>
          </a:prstGeom>
          <a:noFill/>
        </p:spPr>
        <p:txBody>
          <a:bodyPr wrap="square">
            <a:spAutoFit/>
          </a:bodyPr>
          <a:lstStyle/>
          <a:p>
            <a:pPr marL="0" indent="0" algn="ctr">
              <a:buFont typeface="Arial" panose="020B0604020202020204" pitchFamily="34" charset="0"/>
              <a:buNone/>
            </a:pPr>
            <a:r>
              <a:rPr lang="en-US" sz="2000" dirty="0"/>
              <a:t>Build a platform for active ML use cases </a:t>
            </a:r>
          </a:p>
        </p:txBody>
      </p:sp>
      <p:sp>
        <p:nvSpPr>
          <p:cNvPr id="17" name="Rectangle: Rounded Corners 16">
            <a:extLst>
              <a:ext uri="{FF2B5EF4-FFF2-40B4-BE49-F238E27FC236}">
                <a16:creationId xmlns:a16="http://schemas.microsoft.com/office/drawing/2014/main" id="{76EE57F7-98C8-4CFC-8D40-F3A44C9414A3}"/>
              </a:ext>
            </a:extLst>
          </p:cNvPr>
          <p:cNvSpPr/>
          <p:nvPr/>
        </p:nvSpPr>
        <p:spPr>
          <a:xfrm>
            <a:off x="180278" y="5080336"/>
            <a:ext cx="2648050" cy="1030249"/>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Brace 8">
            <a:extLst>
              <a:ext uri="{FF2B5EF4-FFF2-40B4-BE49-F238E27FC236}">
                <a16:creationId xmlns:a16="http://schemas.microsoft.com/office/drawing/2014/main" id="{0F76EE7A-C2FE-4FAA-8AED-FF6C14831C5B}"/>
              </a:ext>
            </a:extLst>
          </p:cNvPr>
          <p:cNvSpPr/>
          <p:nvPr/>
        </p:nvSpPr>
        <p:spPr>
          <a:xfrm rot="16200000">
            <a:off x="6057027" y="220315"/>
            <a:ext cx="520283" cy="9199755"/>
          </a:xfrm>
          <a:prstGeom prst="rightBrace">
            <a:avLst>
              <a:gd name="adj1" fmla="val 15497"/>
              <a:gd name="adj2" fmla="val 48887"/>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2E2349CC-E5AD-4019-B4C9-8042416FFD22}"/>
              </a:ext>
            </a:extLst>
          </p:cNvPr>
          <p:cNvSpPr/>
          <p:nvPr/>
        </p:nvSpPr>
        <p:spPr>
          <a:xfrm>
            <a:off x="699741" y="1541368"/>
            <a:ext cx="10747917" cy="1333285"/>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4" descr="Spotify Logo - Small Spotify Logo Transparent, HD Png Download ,  Transparent Png Image - PNGitem">
            <a:extLst>
              <a:ext uri="{FF2B5EF4-FFF2-40B4-BE49-F238E27FC236}">
                <a16:creationId xmlns:a16="http://schemas.microsoft.com/office/drawing/2014/main" id="{308F4D8C-94FE-4A12-8E23-28FF247C6A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5367" y="3153478"/>
            <a:ext cx="1371800" cy="112774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B67F40A2-0FC7-4DA5-95FC-E7739C31B71A}"/>
              </a:ext>
            </a:extLst>
          </p:cNvPr>
          <p:cNvSpPr/>
          <p:nvPr/>
        </p:nvSpPr>
        <p:spPr>
          <a:xfrm>
            <a:off x="3201191" y="5086863"/>
            <a:ext cx="2648050" cy="1030249"/>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3064EA51-D39A-4952-90A1-7881ABAB3A45}"/>
              </a:ext>
            </a:extLst>
          </p:cNvPr>
          <p:cNvSpPr/>
          <p:nvPr/>
        </p:nvSpPr>
        <p:spPr>
          <a:xfrm>
            <a:off x="6285593" y="5086863"/>
            <a:ext cx="2648050" cy="1030249"/>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0141DECC-822C-487D-A1ED-4F3B9B2FEC92}"/>
              </a:ext>
            </a:extLst>
          </p:cNvPr>
          <p:cNvSpPr/>
          <p:nvPr/>
        </p:nvSpPr>
        <p:spPr>
          <a:xfrm>
            <a:off x="9363672" y="5080334"/>
            <a:ext cx="2648050" cy="1030249"/>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0126A453-DE3D-4B67-A499-7AEF07797D74}"/>
              </a:ext>
            </a:extLst>
          </p:cNvPr>
          <p:cNvSpPr txBox="1"/>
          <p:nvPr/>
        </p:nvSpPr>
        <p:spPr>
          <a:xfrm>
            <a:off x="3085447" y="5206332"/>
            <a:ext cx="2820961" cy="707886"/>
          </a:xfrm>
          <a:prstGeom prst="rect">
            <a:avLst/>
          </a:prstGeom>
          <a:noFill/>
        </p:spPr>
        <p:txBody>
          <a:bodyPr wrap="square">
            <a:spAutoFit/>
          </a:bodyPr>
          <a:lstStyle/>
          <a:p>
            <a:pPr marL="0" indent="0" algn="ctr">
              <a:buFont typeface="Arial" panose="020B0604020202020204" pitchFamily="34" charset="0"/>
              <a:buNone/>
            </a:pPr>
            <a:r>
              <a:rPr lang="en-US" sz="2000" dirty="0"/>
              <a:t>Reduce cost to maintain ML applications</a:t>
            </a:r>
          </a:p>
        </p:txBody>
      </p:sp>
      <p:sp>
        <p:nvSpPr>
          <p:cNvPr id="22" name="TextBox 21">
            <a:extLst>
              <a:ext uri="{FF2B5EF4-FFF2-40B4-BE49-F238E27FC236}">
                <a16:creationId xmlns:a16="http://schemas.microsoft.com/office/drawing/2014/main" id="{B2C203DA-E0BD-4B08-8BC8-C2442D80F34F}"/>
              </a:ext>
            </a:extLst>
          </p:cNvPr>
          <p:cNvSpPr txBox="1"/>
          <p:nvPr/>
        </p:nvSpPr>
        <p:spPr>
          <a:xfrm>
            <a:off x="6163527" y="5201754"/>
            <a:ext cx="2820961" cy="400110"/>
          </a:xfrm>
          <a:prstGeom prst="rect">
            <a:avLst/>
          </a:prstGeom>
          <a:noFill/>
        </p:spPr>
        <p:txBody>
          <a:bodyPr wrap="square">
            <a:spAutoFit/>
          </a:bodyPr>
          <a:lstStyle/>
          <a:p>
            <a:pPr marL="0" indent="0" algn="ctr">
              <a:buFont typeface="Arial" panose="020B0604020202020204" pitchFamily="34" charset="0"/>
              <a:buNone/>
            </a:pPr>
            <a:r>
              <a:rPr lang="en-US" sz="2000" dirty="0"/>
              <a:t>Democratize ML</a:t>
            </a:r>
          </a:p>
        </p:txBody>
      </p:sp>
      <p:sp>
        <p:nvSpPr>
          <p:cNvPr id="23" name="TextBox 22">
            <a:extLst>
              <a:ext uri="{FF2B5EF4-FFF2-40B4-BE49-F238E27FC236}">
                <a16:creationId xmlns:a16="http://schemas.microsoft.com/office/drawing/2014/main" id="{06AD9519-07E5-4477-A48E-F5598219231D}"/>
              </a:ext>
            </a:extLst>
          </p:cNvPr>
          <p:cNvSpPr txBox="1"/>
          <p:nvPr/>
        </p:nvSpPr>
        <p:spPr>
          <a:xfrm>
            <a:off x="9241607" y="5201754"/>
            <a:ext cx="2820961" cy="707886"/>
          </a:xfrm>
          <a:prstGeom prst="rect">
            <a:avLst/>
          </a:prstGeom>
          <a:noFill/>
        </p:spPr>
        <p:txBody>
          <a:bodyPr wrap="square">
            <a:spAutoFit/>
          </a:bodyPr>
          <a:lstStyle/>
          <a:p>
            <a:pPr marL="0" indent="0" algn="ctr">
              <a:buFont typeface="Arial" panose="020B0604020202020204" pitchFamily="34" charset="0"/>
              <a:buNone/>
            </a:pPr>
            <a:r>
              <a:rPr lang="en-US" sz="2000" dirty="0"/>
              <a:t>Support state of the art ML</a:t>
            </a:r>
          </a:p>
        </p:txBody>
      </p:sp>
      <p:sp>
        <p:nvSpPr>
          <p:cNvPr id="24" name="Right Brace 23">
            <a:extLst>
              <a:ext uri="{FF2B5EF4-FFF2-40B4-BE49-F238E27FC236}">
                <a16:creationId xmlns:a16="http://schemas.microsoft.com/office/drawing/2014/main" id="{DA18689C-1C85-4D3A-8C3C-0554337FCB5D}"/>
              </a:ext>
            </a:extLst>
          </p:cNvPr>
          <p:cNvSpPr/>
          <p:nvPr/>
        </p:nvSpPr>
        <p:spPr>
          <a:xfrm rot="16200000">
            <a:off x="5997174" y="3137839"/>
            <a:ext cx="517320" cy="3367668"/>
          </a:xfrm>
          <a:prstGeom prst="rightBrace">
            <a:avLst>
              <a:gd name="adj1" fmla="val 15497"/>
              <a:gd name="adj2" fmla="val 48887"/>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A1EDAC48-46BB-4D28-88E9-48C998083DD1}"/>
              </a:ext>
            </a:extLst>
          </p:cNvPr>
          <p:cNvSpPr/>
          <p:nvPr/>
        </p:nvSpPr>
        <p:spPr>
          <a:xfrm>
            <a:off x="190865" y="5086863"/>
            <a:ext cx="2648050" cy="1030249"/>
          </a:xfrm>
          <a:prstGeom prst="roundRect">
            <a:avLst/>
          </a:prstGeom>
          <a:solidFill>
            <a:srgbClr val="FFC000">
              <a:alpha val="29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37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3</a:t>
            </a:r>
            <a:r>
              <a:rPr lang="en-US" baseline="30000" dirty="0"/>
              <a:t>rd</a:t>
            </a:r>
            <a:r>
              <a:rPr lang="en-US" dirty="0"/>
              <a:t> First principle</a:t>
            </a:r>
          </a:p>
        </p:txBody>
      </p:sp>
      <p:sp>
        <p:nvSpPr>
          <p:cNvPr id="7" name="Content Placeholder 2">
            <a:extLst>
              <a:ext uri="{FF2B5EF4-FFF2-40B4-BE49-F238E27FC236}">
                <a16:creationId xmlns:a16="http://schemas.microsoft.com/office/drawing/2014/main" id="{033ADFD8-0FF5-495E-AE2B-719EF238EB67}"/>
              </a:ext>
            </a:extLst>
          </p:cNvPr>
          <p:cNvSpPr txBox="1">
            <a:spLocks/>
          </p:cNvSpPr>
          <p:nvPr/>
        </p:nvSpPr>
        <p:spPr>
          <a:xfrm>
            <a:off x="490652" y="1484842"/>
            <a:ext cx="11001607" cy="1165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Font typeface="Arial" panose="020B0604020202020204" pitchFamily="34" charset="0"/>
              <a:buNone/>
            </a:pPr>
            <a:r>
              <a:rPr lang="en-US" b="1" dirty="0"/>
              <a:t>Dive deep into ML scenarios</a:t>
            </a:r>
            <a:r>
              <a:rPr lang="en-US" dirty="0"/>
              <a:t>, let them guide you to your requirements</a:t>
            </a:r>
          </a:p>
        </p:txBody>
      </p:sp>
      <p:sp>
        <p:nvSpPr>
          <p:cNvPr id="16" name="TextBox 15">
            <a:extLst>
              <a:ext uri="{FF2B5EF4-FFF2-40B4-BE49-F238E27FC236}">
                <a16:creationId xmlns:a16="http://schemas.microsoft.com/office/drawing/2014/main" id="{6697E63D-EDEB-45B6-9C81-D5A6C3038F0D}"/>
              </a:ext>
            </a:extLst>
          </p:cNvPr>
          <p:cNvSpPr txBox="1"/>
          <p:nvPr/>
        </p:nvSpPr>
        <p:spPr>
          <a:xfrm>
            <a:off x="44603" y="4263322"/>
            <a:ext cx="3724507" cy="2246769"/>
          </a:xfrm>
          <a:prstGeom prst="rect">
            <a:avLst/>
          </a:prstGeom>
          <a:noFill/>
        </p:spPr>
        <p:txBody>
          <a:bodyPr wrap="square">
            <a:spAutoFit/>
          </a:bodyPr>
          <a:lstStyle/>
          <a:p>
            <a:pPr marL="0" indent="0" algn="ctr">
              <a:buFont typeface="Arial" panose="020B0604020202020204" pitchFamily="34" charset="0"/>
              <a:buNone/>
            </a:pPr>
            <a:r>
              <a:rPr lang="en-US" sz="2000" b="1" dirty="0"/>
              <a:t>Online models </a:t>
            </a:r>
            <a:r>
              <a:rPr lang="en-US" sz="2000" dirty="0"/>
              <a:t>to</a:t>
            </a:r>
            <a:endParaRPr lang="en-US" sz="2000" b="1" dirty="0"/>
          </a:p>
          <a:p>
            <a:pPr marL="0" indent="0" algn="ctr">
              <a:buFont typeface="Arial" panose="020B0604020202020204" pitchFamily="34" charset="0"/>
              <a:buNone/>
            </a:pPr>
            <a:r>
              <a:rPr lang="en-US" sz="2000" dirty="0"/>
              <a:t>make predictions live in production in the critical path of the user experience. Models and frameworks need to be performant and have low memory footprint</a:t>
            </a:r>
          </a:p>
        </p:txBody>
      </p:sp>
      <p:pic>
        <p:nvPicPr>
          <p:cNvPr id="6" name="Picture 5">
            <a:extLst>
              <a:ext uri="{FF2B5EF4-FFF2-40B4-BE49-F238E27FC236}">
                <a16:creationId xmlns:a16="http://schemas.microsoft.com/office/drawing/2014/main" id="{430F3722-83B5-4593-9B19-BE414A220147}"/>
              </a:ext>
            </a:extLst>
          </p:cNvPr>
          <p:cNvPicPr>
            <a:picLocks noChangeAspect="1"/>
          </p:cNvPicPr>
          <p:nvPr/>
        </p:nvPicPr>
        <p:blipFill>
          <a:blip r:embed="rId3"/>
          <a:stretch>
            <a:fillRect/>
          </a:stretch>
        </p:blipFill>
        <p:spPr>
          <a:xfrm>
            <a:off x="4420722" y="2862136"/>
            <a:ext cx="3076575" cy="714375"/>
          </a:xfrm>
          <a:prstGeom prst="rect">
            <a:avLst/>
          </a:prstGeom>
        </p:spPr>
      </p:pic>
      <p:sp>
        <p:nvSpPr>
          <p:cNvPr id="17" name="Rectangle: Rounded Corners 16">
            <a:extLst>
              <a:ext uri="{FF2B5EF4-FFF2-40B4-BE49-F238E27FC236}">
                <a16:creationId xmlns:a16="http://schemas.microsoft.com/office/drawing/2014/main" id="{76EE57F7-98C8-4CFC-8D40-F3A44C9414A3}"/>
              </a:ext>
            </a:extLst>
          </p:cNvPr>
          <p:cNvSpPr/>
          <p:nvPr/>
        </p:nvSpPr>
        <p:spPr>
          <a:xfrm>
            <a:off x="44603" y="4122960"/>
            <a:ext cx="3836020" cy="2380800"/>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Brace 8">
            <a:extLst>
              <a:ext uri="{FF2B5EF4-FFF2-40B4-BE49-F238E27FC236}">
                <a16:creationId xmlns:a16="http://schemas.microsoft.com/office/drawing/2014/main" id="{0F76EE7A-C2FE-4FAA-8AED-FF6C14831C5B}"/>
              </a:ext>
            </a:extLst>
          </p:cNvPr>
          <p:cNvSpPr/>
          <p:nvPr/>
        </p:nvSpPr>
        <p:spPr>
          <a:xfrm rot="16200000">
            <a:off x="5896075" y="793770"/>
            <a:ext cx="489058" cy="6010509"/>
          </a:xfrm>
          <a:prstGeom prst="rightBrace">
            <a:avLst>
              <a:gd name="adj1" fmla="val 15497"/>
              <a:gd name="adj2" fmla="val 48887"/>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2E2349CC-E5AD-4019-B4C9-8042416FFD22}"/>
              </a:ext>
            </a:extLst>
          </p:cNvPr>
          <p:cNvSpPr/>
          <p:nvPr/>
        </p:nvSpPr>
        <p:spPr>
          <a:xfrm>
            <a:off x="699741" y="1541368"/>
            <a:ext cx="10747917" cy="1333285"/>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568B2BED-8991-4121-A2AC-E50B0372549C}"/>
              </a:ext>
            </a:extLst>
          </p:cNvPr>
          <p:cNvSpPr/>
          <p:nvPr/>
        </p:nvSpPr>
        <p:spPr>
          <a:xfrm>
            <a:off x="4222593" y="4129291"/>
            <a:ext cx="3836020" cy="2380800"/>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0AF46563-476F-410B-A128-96E4716EE5F7}"/>
              </a:ext>
            </a:extLst>
          </p:cNvPr>
          <p:cNvSpPr/>
          <p:nvPr/>
        </p:nvSpPr>
        <p:spPr>
          <a:xfrm>
            <a:off x="8355981" y="4110186"/>
            <a:ext cx="3836020" cy="2380800"/>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983FD48-A00B-492E-9395-2EDC66E362F1}"/>
              </a:ext>
            </a:extLst>
          </p:cNvPr>
          <p:cNvSpPr txBox="1"/>
          <p:nvPr/>
        </p:nvSpPr>
        <p:spPr>
          <a:xfrm>
            <a:off x="4278349" y="4256232"/>
            <a:ext cx="3724507" cy="1938992"/>
          </a:xfrm>
          <a:prstGeom prst="rect">
            <a:avLst/>
          </a:prstGeom>
          <a:noFill/>
        </p:spPr>
        <p:txBody>
          <a:bodyPr wrap="square">
            <a:spAutoFit/>
          </a:bodyPr>
          <a:lstStyle/>
          <a:p>
            <a:pPr marL="0" indent="0" algn="ctr">
              <a:buFont typeface="Arial" panose="020B0604020202020204" pitchFamily="34" charset="0"/>
              <a:buNone/>
            </a:pPr>
            <a:r>
              <a:rPr lang="en-US" sz="2000" b="1" dirty="0"/>
              <a:t>Offline models </a:t>
            </a:r>
            <a:r>
              <a:rPr lang="en-US" sz="2000" dirty="0"/>
              <a:t>for predictions are used in production, but predictions are not done in the request/response paths. In this scenario runtime performance is secondary. </a:t>
            </a:r>
          </a:p>
        </p:txBody>
      </p:sp>
      <p:sp>
        <p:nvSpPr>
          <p:cNvPr id="23" name="TextBox 22">
            <a:extLst>
              <a:ext uri="{FF2B5EF4-FFF2-40B4-BE49-F238E27FC236}">
                <a16:creationId xmlns:a16="http://schemas.microsoft.com/office/drawing/2014/main" id="{88676A74-0E75-4895-95CC-EBA06358DFF3}"/>
              </a:ext>
            </a:extLst>
          </p:cNvPr>
          <p:cNvSpPr txBox="1"/>
          <p:nvPr/>
        </p:nvSpPr>
        <p:spPr>
          <a:xfrm>
            <a:off x="8400583" y="4211045"/>
            <a:ext cx="3724507" cy="2246769"/>
          </a:xfrm>
          <a:prstGeom prst="rect">
            <a:avLst/>
          </a:prstGeom>
          <a:noFill/>
        </p:spPr>
        <p:txBody>
          <a:bodyPr wrap="square">
            <a:spAutoFit/>
          </a:bodyPr>
          <a:lstStyle/>
          <a:p>
            <a:pPr marL="0" indent="0" algn="ctr">
              <a:buFont typeface="Arial" panose="020B0604020202020204" pitchFamily="34" charset="0"/>
              <a:buNone/>
            </a:pPr>
            <a:r>
              <a:rPr lang="en-US" sz="2000" b="1" dirty="0"/>
              <a:t>Exploratory models </a:t>
            </a:r>
            <a:r>
              <a:rPr lang="en-US" sz="2000" dirty="0"/>
              <a:t>for people explore hypotheses, but the model or its output are not used in production.  Use cases include exploring potential production models, analysis for some identifying business opportunities</a:t>
            </a:r>
          </a:p>
        </p:txBody>
      </p:sp>
      <p:sp>
        <p:nvSpPr>
          <p:cNvPr id="24" name="Rectangle: Rounded Corners 23">
            <a:extLst>
              <a:ext uri="{FF2B5EF4-FFF2-40B4-BE49-F238E27FC236}">
                <a16:creationId xmlns:a16="http://schemas.microsoft.com/office/drawing/2014/main" id="{64722EE9-2CB8-40F5-ACAB-214D6EA1DD3F}"/>
              </a:ext>
            </a:extLst>
          </p:cNvPr>
          <p:cNvSpPr/>
          <p:nvPr/>
        </p:nvSpPr>
        <p:spPr>
          <a:xfrm>
            <a:off x="66910" y="4129291"/>
            <a:ext cx="3813713" cy="2374469"/>
          </a:xfrm>
          <a:prstGeom prst="roundRect">
            <a:avLst/>
          </a:prstGeom>
          <a:solidFill>
            <a:srgbClr val="FFC000">
              <a:alpha val="29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7409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4</a:t>
            </a:r>
            <a:r>
              <a:rPr lang="en-US" baseline="30000" dirty="0"/>
              <a:t>th</a:t>
            </a:r>
            <a:r>
              <a:rPr lang="en-US" dirty="0"/>
              <a:t> First principle</a:t>
            </a:r>
          </a:p>
        </p:txBody>
      </p:sp>
      <p:sp>
        <p:nvSpPr>
          <p:cNvPr id="7" name="Content Placeholder 2">
            <a:extLst>
              <a:ext uri="{FF2B5EF4-FFF2-40B4-BE49-F238E27FC236}">
                <a16:creationId xmlns:a16="http://schemas.microsoft.com/office/drawing/2014/main" id="{033ADFD8-0FF5-495E-AE2B-719EF238EB67}"/>
              </a:ext>
            </a:extLst>
          </p:cNvPr>
          <p:cNvSpPr txBox="1">
            <a:spLocks/>
          </p:cNvSpPr>
          <p:nvPr/>
        </p:nvSpPr>
        <p:spPr>
          <a:xfrm>
            <a:off x="490652" y="1484842"/>
            <a:ext cx="11001607" cy="1165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Font typeface="Arial" panose="020B0604020202020204" pitchFamily="34" charset="0"/>
              <a:buNone/>
            </a:pPr>
            <a:r>
              <a:rPr lang="en-US" b="1" dirty="0"/>
              <a:t>Define your requirements</a:t>
            </a:r>
            <a:r>
              <a:rPr lang="en-US" dirty="0"/>
              <a:t>, keep them foundational yet open</a:t>
            </a:r>
          </a:p>
        </p:txBody>
      </p:sp>
      <p:sp>
        <p:nvSpPr>
          <p:cNvPr id="16" name="TextBox 15">
            <a:extLst>
              <a:ext uri="{FF2B5EF4-FFF2-40B4-BE49-F238E27FC236}">
                <a16:creationId xmlns:a16="http://schemas.microsoft.com/office/drawing/2014/main" id="{6697E63D-EDEB-45B6-9C81-D5A6C3038F0D}"/>
              </a:ext>
            </a:extLst>
          </p:cNvPr>
          <p:cNvSpPr txBox="1"/>
          <p:nvPr/>
        </p:nvSpPr>
        <p:spPr>
          <a:xfrm>
            <a:off x="44603" y="4263322"/>
            <a:ext cx="3724507" cy="1631216"/>
          </a:xfrm>
          <a:prstGeom prst="rect">
            <a:avLst/>
          </a:prstGeom>
          <a:noFill/>
        </p:spPr>
        <p:txBody>
          <a:bodyPr wrap="square">
            <a:spAutoFit/>
          </a:bodyPr>
          <a:lstStyle/>
          <a:p>
            <a:pPr marL="0" indent="0" algn="ctr">
              <a:buFont typeface="Arial" panose="020B0604020202020204" pitchFamily="34" charset="0"/>
              <a:buNone/>
            </a:pPr>
            <a:r>
              <a:rPr lang="en-US" sz="2000" b="1" dirty="0"/>
              <a:t>Standardizing ML frameworks </a:t>
            </a:r>
          </a:p>
          <a:p>
            <a:pPr marL="0" indent="0" algn="ctr">
              <a:buFont typeface="Arial" panose="020B0604020202020204" pitchFamily="34" charset="0"/>
              <a:buNone/>
            </a:pPr>
            <a:r>
              <a:rPr lang="en-US" sz="2000" dirty="0"/>
              <a:t>Many ML frameworks exist, but standardize on a minimal set which covers the breath of use cases </a:t>
            </a:r>
          </a:p>
        </p:txBody>
      </p:sp>
      <p:pic>
        <p:nvPicPr>
          <p:cNvPr id="6" name="Picture 5">
            <a:extLst>
              <a:ext uri="{FF2B5EF4-FFF2-40B4-BE49-F238E27FC236}">
                <a16:creationId xmlns:a16="http://schemas.microsoft.com/office/drawing/2014/main" id="{430F3722-83B5-4593-9B19-BE414A220147}"/>
              </a:ext>
            </a:extLst>
          </p:cNvPr>
          <p:cNvPicPr>
            <a:picLocks noChangeAspect="1"/>
          </p:cNvPicPr>
          <p:nvPr/>
        </p:nvPicPr>
        <p:blipFill>
          <a:blip r:embed="rId3"/>
          <a:stretch>
            <a:fillRect/>
          </a:stretch>
        </p:blipFill>
        <p:spPr>
          <a:xfrm>
            <a:off x="4420722" y="2862136"/>
            <a:ext cx="3076575" cy="714375"/>
          </a:xfrm>
          <a:prstGeom prst="rect">
            <a:avLst/>
          </a:prstGeom>
        </p:spPr>
      </p:pic>
      <p:sp>
        <p:nvSpPr>
          <p:cNvPr id="17" name="Rectangle: Rounded Corners 16">
            <a:extLst>
              <a:ext uri="{FF2B5EF4-FFF2-40B4-BE49-F238E27FC236}">
                <a16:creationId xmlns:a16="http://schemas.microsoft.com/office/drawing/2014/main" id="{76EE57F7-98C8-4CFC-8D40-F3A44C9414A3}"/>
              </a:ext>
            </a:extLst>
          </p:cNvPr>
          <p:cNvSpPr/>
          <p:nvPr/>
        </p:nvSpPr>
        <p:spPr>
          <a:xfrm>
            <a:off x="44603" y="4122960"/>
            <a:ext cx="3836020" cy="2380800"/>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Brace 8">
            <a:extLst>
              <a:ext uri="{FF2B5EF4-FFF2-40B4-BE49-F238E27FC236}">
                <a16:creationId xmlns:a16="http://schemas.microsoft.com/office/drawing/2014/main" id="{0F76EE7A-C2FE-4FAA-8AED-FF6C14831C5B}"/>
              </a:ext>
            </a:extLst>
          </p:cNvPr>
          <p:cNvSpPr/>
          <p:nvPr/>
        </p:nvSpPr>
        <p:spPr>
          <a:xfrm rot="16200000">
            <a:off x="5896075" y="793770"/>
            <a:ext cx="489058" cy="6010509"/>
          </a:xfrm>
          <a:prstGeom prst="rightBrace">
            <a:avLst>
              <a:gd name="adj1" fmla="val 15497"/>
              <a:gd name="adj2" fmla="val 48887"/>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2E2349CC-E5AD-4019-B4C9-8042416FFD22}"/>
              </a:ext>
            </a:extLst>
          </p:cNvPr>
          <p:cNvSpPr/>
          <p:nvPr/>
        </p:nvSpPr>
        <p:spPr>
          <a:xfrm>
            <a:off x="699741" y="1541368"/>
            <a:ext cx="10747917" cy="1333285"/>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568B2BED-8991-4121-A2AC-E50B0372549C}"/>
              </a:ext>
            </a:extLst>
          </p:cNvPr>
          <p:cNvSpPr/>
          <p:nvPr/>
        </p:nvSpPr>
        <p:spPr>
          <a:xfrm>
            <a:off x="4222593" y="4129291"/>
            <a:ext cx="3836020" cy="2380800"/>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0AF46563-476F-410B-A128-96E4716EE5F7}"/>
              </a:ext>
            </a:extLst>
          </p:cNvPr>
          <p:cNvSpPr/>
          <p:nvPr/>
        </p:nvSpPr>
        <p:spPr>
          <a:xfrm>
            <a:off x="8355981" y="4110186"/>
            <a:ext cx="3836020" cy="2380800"/>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983FD48-A00B-492E-9395-2EDC66E362F1}"/>
              </a:ext>
            </a:extLst>
          </p:cNvPr>
          <p:cNvSpPr txBox="1"/>
          <p:nvPr/>
        </p:nvSpPr>
        <p:spPr>
          <a:xfrm>
            <a:off x="4278349" y="4256232"/>
            <a:ext cx="3724507" cy="1631216"/>
          </a:xfrm>
          <a:prstGeom prst="rect">
            <a:avLst/>
          </a:prstGeom>
          <a:noFill/>
        </p:spPr>
        <p:txBody>
          <a:bodyPr wrap="square">
            <a:spAutoFit/>
          </a:bodyPr>
          <a:lstStyle/>
          <a:p>
            <a:pPr marL="0" indent="0" algn="ctr">
              <a:buFont typeface="Arial" panose="020B0604020202020204" pitchFamily="34" charset="0"/>
              <a:buNone/>
            </a:pPr>
            <a:r>
              <a:rPr lang="en-US" sz="2000" b="1" dirty="0"/>
              <a:t>Model Lifecycle </a:t>
            </a:r>
          </a:p>
          <a:p>
            <a:pPr marL="0" indent="0" algn="ctr">
              <a:buFont typeface="Arial" panose="020B0604020202020204" pitchFamily="34" charset="0"/>
              <a:buNone/>
            </a:pPr>
            <a:r>
              <a:rPr lang="en-US" sz="2000" dirty="0"/>
              <a:t>Support end to end model life-cycle (training, offline evaluation, online shadow testing, A/B testing, shipping model</a:t>
            </a:r>
          </a:p>
        </p:txBody>
      </p:sp>
      <p:sp>
        <p:nvSpPr>
          <p:cNvPr id="23" name="TextBox 22">
            <a:extLst>
              <a:ext uri="{FF2B5EF4-FFF2-40B4-BE49-F238E27FC236}">
                <a16:creationId xmlns:a16="http://schemas.microsoft.com/office/drawing/2014/main" id="{88676A74-0E75-4895-95CC-EBA06358DFF3}"/>
              </a:ext>
            </a:extLst>
          </p:cNvPr>
          <p:cNvSpPr txBox="1"/>
          <p:nvPr/>
        </p:nvSpPr>
        <p:spPr>
          <a:xfrm>
            <a:off x="8400583" y="4211045"/>
            <a:ext cx="3724507" cy="2246769"/>
          </a:xfrm>
          <a:prstGeom prst="rect">
            <a:avLst/>
          </a:prstGeom>
          <a:noFill/>
        </p:spPr>
        <p:txBody>
          <a:bodyPr wrap="square">
            <a:spAutoFit/>
          </a:bodyPr>
          <a:lstStyle/>
          <a:p>
            <a:pPr marL="0" indent="0" algn="ctr">
              <a:buFont typeface="Arial" panose="020B0604020202020204" pitchFamily="34" charset="0"/>
              <a:buNone/>
            </a:pPr>
            <a:r>
              <a:rPr lang="en-US" sz="2000" b="1" dirty="0"/>
              <a:t>Features </a:t>
            </a:r>
          </a:p>
          <a:p>
            <a:pPr marL="0" indent="0" algn="ctr">
              <a:buFont typeface="Arial" panose="020B0604020202020204" pitchFamily="34" charset="0"/>
              <a:buNone/>
            </a:pPr>
            <a:r>
              <a:rPr lang="en-US" sz="2000" dirty="0"/>
              <a:t>Two kinds of features:</a:t>
            </a:r>
          </a:p>
          <a:p>
            <a:pPr marL="0" indent="0" algn="ctr">
              <a:buFont typeface="Arial" panose="020B0604020202020204" pitchFamily="34" charset="0"/>
              <a:buNone/>
            </a:pPr>
            <a:r>
              <a:rPr lang="en-US" sz="2000" b="1" dirty="0"/>
              <a:t>Request level features</a:t>
            </a:r>
            <a:r>
              <a:rPr lang="en-US" sz="2000" dirty="0"/>
              <a:t>, which capture request-specific information, </a:t>
            </a:r>
          </a:p>
          <a:p>
            <a:pPr marL="0" indent="0" algn="ctr">
              <a:buFont typeface="Arial" panose="020B0604020202020204" pitchFamily="34" charset="0"/>
              <a:buNone/>
            </a:pPr>
            <a:r>
              <a:rPr lang="en-US" sz="2000" b="1" dirty="0"/>
              <a:t>Environmental features</a:t>
            </a:r>
            <a:r>
              <a:rPr lang="en-US" sz="2000" dirty="0"/>
              <a:t> which capture the environment</a:t>
            </a:r>
          </a:p>
        </p:txBody>
      </p:sp>
      <p:sp>
        <p:nvSpPr>
          <p:cNvPr id="13" name="Rectangle: Rounded Corners 12">
            <a:extLst>
              <a:ext uri="{FF2B5EF4-FFF2-40B4-BE49-F238E27FC236}">
                <a16:creationId xmlns:a16="http://schemas.microsoft.com/office/drawing/2014/main" id="{5F0DE8CB-E1E8-454E-BDE1-F59FEF16482E}"/>
              </a:ext>
            </a:extLst>
          </p:cNvPr>
          <p:cNvSpPr/>
          <p:nvPr/>
        </p:nvSpPr>
        <p:spPr>
          <a:xfrm>
            <a:off x="8367134" y="4116517"/>
            <a:ext cx="3813713" cy="2374469"/>
          </a:xfrm>
          <a:prstGeom prst="roundRect">
            <a:avLst/>
          </a:prstGeom>
          <a:solidFill>
            <a:srgbClr val="FFC000">
              <a:alpha val="29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825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5</a:t>
            </a:r>
            <a:r>
              <a:rPr lang="en-US" baseline="30000" dirty="0"/>
              <a:t>th</a:t>
            </a:r>
            <a:r>
              <a:rPr lang="en-US" dirty="0"/>
              <a:t> First principle</a:t>
            </a:r>
          </a:p>
        </p:txBody>
      </p:sp>
      <p:sp>
        <p:nvSpPr>
          <p:cNvPr id="7" name="Content Placeholder 2">
            <a:extLst>
              <a:ext uri="{FF2B5EF4-FFF2-40B4-BE49-F238E27FC236}">
                <a16:creationId xmlns:a16="http://schemas.microsoft.com/office/drawing/2014/main" id="{033ADFD8-0FF5-495E-AE2B-719EF238EB67}"/>
              </a:ext>
            </a:extLst>
          </p:cNvPr>
          <p:cNvSpPr txBox="1">
            <a:spLocks/>
          </p:cNvSpPr>
          <p:nvPr/>
        </p:nvSpPr>
        <p:spPr>
          <a:xfrm>
            <a:off x="490652" y="1484842"/>
            <a:ext cx="11001607" cy="1165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Font typeface="Arial" panose="020B0604020202020204" pitchFamily="34" charset="0"/>
              <a:buNone/>
            </a:pPr>
            <a:r>
              <a:rPr lang="en-US" dirty="0"/>
              <a:t>Make </a:t>
            </a:r>
            <a:r>
              <a:rPr lang="en-US" b="1" dirty="0"/>
              <a:t>features first class citizen</a:t>
            </a:r>
            <a:r>
              <a:rPr lang="en-US" dirty="0"/>
              <a:t> by understanding hierarchy of needs</a:t>
            </a:r>
          </a:p>
        </p:txBody>
      </p:sp>
      <p:sp>
        <p:nvSpPr>
          <p:cNvPr id="16" name="TextBox 15">
            <a:extLst>
              <a:ext uri="{FF2B5EF4-FFF2-40B4-BE49-F238E27FC236}">
                <a16:creationId xmlns:a16="http://schemas.microsoft.com/office/drawing/2014/main" id="{6697E63D-EDEB-45B6-9C81-D5A6C3038F0D}"/>
              </a:ext>
            </a:extLst>
          </p:cNvPr>
          <p:cNvSpPr txBox="1"/>
          <p:nvPr/>
        </p:nvSpPr>
        <p:spPr>
          <a:xfrm>
            <a:off x="7648763" y="4501024"/>
            <a:ext cx="4160378" cy="1323439"/>
          </a:xfrm>
          <a:prstGeom prst="rect">
            <a:avLst/>
          </a:prstGeom>
          <a:noFill/>
        </p:spPr>
        <p:txBody>
          <a:bodyPr wrap="square">
            <a:spAutoFit/>
          </a:bodyPr>
          <a:lstStyle/>
          <a:p>
            <a:pPr marL="0" indent="0" algn="ctr">
              <a:buFont typeface="Arial" panose="020B0604020202020204" pitchFamily="34" charset="0"/>
              <a:buNone/>
            </a:pPr>
            <a:r>
              <a:rPr lang="en-US" sz="2000" b="1" dirty="0"/>
              <a:t>High relevance for real-time needs</a:t>
            </a:r>
          </a:p>
          <a:p>
            <a:pPr marL="0" indent="0" algn="ctr">
              <a:buFont typeface="Arial" panose="020B0604020202020204" pitchFamily="34" charset="0"/>
              <a:buNone/>
            </a:pPr>
            <a:r>
              <a:rPr lang="en-US" sz="2000" dirty="0"/>
              <a:t>Online store</a:t>
            </a:r>
          </a:p>
          <a:p>
            <a:pPr marL="0" indent="0" algn="ctr">
              <a:buFont typeface="Arial" panose="020B0604020202020204" pitchFamily="34" charset="0"/>
              <a:buNone/>
            </a:pPr>
            <a:r>
              <a:rPr lang="en-US" sz="2000" dirty="0"/>
              <a:t>Online serving (low-latency)</a:t>
            </a:r>
          </a:p>
          <a:p>
            <a:pPr marL="0" indent="0" algn="ctr">
              <a:buFont typeface="Arial" panose="020B0604020202020204" pitchFamily="34" charset="0"/>
              <a:buNone/>
            </a:pPr>
            <a:r>
              <a:rPr lang="en-US" sz="2000" dirty="0"/>
              <a:t>Real-time monitoring</a:t>
            </a:r>
          </a:p>
        </p:txBody>
      </p:sp>
      <p:sp>
        <p:nvSpPr>
          <p:cNvPr id="9" name="Right Brace 8">
            <a:extLst>
              <a:ext uri="{FF2B5EF4-FFF2-40B4-BE49-F238E27FC236}">
                <a16:creationId xmlns:a16="http://schemas.microsoft.com/office/drawing/2014/main" id="{0F76EE7A-C2FE-4FAA-8AED-FF6C14831C5B}"/>
              </a:ext>
            </a:extLst>
          </p:cNvPr>
          <p:cNvSpPr/>
          <p:nvPr/>
        </p:nvSpPr>
        <p:spPr>
          <a:xfrm>
            <a:off x="6096000" y="4505093"/>
            <a:ext cx="1552763" cy="1604405"/>
          </a:xfrm>
          <a:prstGeom prst="rightBrace">
            <a:avLst>
              <a:gd name="adj1" fmla="val 15497"/>
              <a:gd name="adj2" fmla="val 48887"/>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2E2349CC-E5AD-4019-B4C9-8042416FFD22}"/>
              </a:ext>
            </a:extLst>
          </p:cNvPr>
          <p:cNvSpPr/>
          <p:nvPr/>
        </p:nvSpPr>
        <p:spPr>
          <a:xfrm>
            <a:off x="699741" y="1541368"/>
            <a:ext cx="10747917" cy="1333285"/>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FCAE800-2AD1-450E-8108-A73C9804483A}"/>
              </a:ext>
            </a:extLst>
          </p:cNvPr>
          <p:cNvPicPr>
            <a:picLocks noChangeAspect="1"/>
          </p:cNvPicPr>
          <p:nvPr/>
        </p:nvPicPr>
        <p:blipFill>
          <a:blip r:embed="rId3"/>
          <a:stretch>
            <a:fillRect/>
          </a:stretch>
        </p:blipFill>
        <p:spPr>
          <a:xfrm>
            <a:off x="946637" y="2943677"/>
            <a:ext cx="5149363" cy="3719298"/>
          </a:xfrm>
          <a:prstGeom prst="rect">
            <a:avLst/>
          </a:prstGeom>
        </p:spPr>
      </p:pic>
      <p:sp>
        <p:nvSpPr>
          <p:cNvPr id="18" name="TextBox 17">
            <a:extLst>
              <a:ext uri="{FF2B5EF4-FFF2-40B4-BE49-F238E27FC236}">
                <a16:creationId xmlns:a16="http://schemas.microsoft.com/office/drawing/2014/main" id="{0A4F21EC-CA3F-4027-A975-5BAE5D51A8A7}"/>
              </a:ext>
            </a:extLst>
          </p:cNvPr>
          <p:cNvSpPr txBox="1"/>
          <p:nvPr/>
        </p:nvSpPr>
        <p:spPr>
          <a:xfrm>
            <a:off x="1894779" y="6581001"/>
            <a:ext cx="3866685" cy="276999"/>
          </a:xfrm>
          <a:prstGeom prst="rect">
            <a:avLst/>
          </a:prstGeom>
          <a:noFill/>
        </p:spPr>
        <p:txBody>
          <a:bodyPr wrap="square">
            <a:spAutoFit/>
          </a:bodyPr>
          <a:lstStyle/>
          <a:p>
            <a:r>
              <a:rPr lang="en-US" sz="1200" dirty="0">
                <a:hlinkClick r:id="rId4"/>
              </a:rPr>
              <a:t>Feature Stores - A Hierarchy of Needs (eugeneyan.com)</a:t>
            </a:r>
            <a:endParaRPr lang="en-US" sz="1200" dirty="0"/>
          </a:p>
        </p:txBody>
      </p:sp>
      <p:sp>
        <p:nvSpPr>
          <p:cNvPr id="24" name="Rectangle: Rounded Corners 23">
            <a:extLst>
              <a:ext uri="{FF2B5EF4-FFF2-40B4-BE49-F238E27FC236}">
                <a16:creationId xmlns:a16="http://schemas.microsoft.com/office/drawing/2014/main" id="{1306E62B-7D76-4CF1-8319-5CE451EF4F6E}"/>
              </a:ext>
            </a:extLst>
          </p:cNvPr>
          <p:cNvSpPr/>
          <p:nvPr/>
        </p:nvSpPr>
        <p:spPr>
          <a:xfrm>
            <a:off x="7750098" y="4116518"/>
            <a:ext cx="3891775" cy="2094712"/>
          </a:xfrm>
          <a:prstGeom prst="roundRect">
            <a:avLst/>
          </a:prstGeom>
          <a:solidFill>
            <a:srgbClr val="FFC000">
              <a:alpha val="29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0957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Don’t forget JTBD and Skills</a:t>
            </a:r>
          </a:p>
        </p:txBody>
      </p:sp>
      <p:sp>
        <p:nvSpPr>
          <p:cNvPr id="7" name="Content Placeholder 2">
            <a:extLst>
              <a:ext uri="{FF2B5EF4-FFF2-40B4-BE49-F238E27FC236}">
                <a16:creationId xmlns:a16="http://schemas.microsoft.com/office/drawing/2014/main" id="{033ADFD8-0FF5-495E-AE2B-719EF238EB67}"/>
              </a:ext>
            </a:extLst>
          </p:cNvPr>
          <p:cNvSpPr txBox="1">
            <a:spLocks/>
          </p:cNvSpPr>
          <p:nvPr/>
        </p:nvSpPr>
        <p:spPr>
          <a:xfrm>
            <a:off x="490652" y="1484842"/>
            <a:ext cx="11001607" cy="1165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Font typeface="Arial" panose="020B0604020202020204" pitchFamily="34" charset="0"/>
              <a:buNone/>
            </a:pPr>
            <a:r>
              <a:rPr lang="en-US" dirty="0"/>
              <a:t>Know who you are empowering, and what skills they need</a:t>
            </a:r>
          </a:p>
        </p:txBody>
      </p:sp>
      <p:sp>
        <p:nvSpPr>
          <p:cNvPr id="16" name="TextBox 15">
            <a:extLst>
              <a:ext uri="{FF2B5EF4-FFF2-40B4-BE49-F238E27FC236}">
                <a16:creationId xmlns:a16="http://schemas.microsoft.com/office/drawing/2014/main" id="{6697E63D-EDEB-45B6-9C81-D5A6C3038F0D}"/>
              </a:ext>
            </a:extLst>
          </p:cNvPr>
          <p:cNvSpPr txBox="1"/>
          <p:nvPr/>
        </p:nvSpPr>
        <p:spPr>
          <a:xfrm>
            <a:off x="7548402" y="4465611"/>
            <a:ext cx="4160378" cy="1015663"/>
          </a:xfrm>
          <a:prstGeom prst="rect">
            <a:avLst/>
          </a:prstGeom>
          <a:noFill/>
        </p:spPr>
        <p:txBody>
          <a:bodyPr wrap="square">
            <a:spAutoFit/>
          </a:bodyPr>
          <a:lstStyle/>
          <a:p>
            <a:pPr marL="0" indent="0" algn="ctr">
              <a:buFont typeface="Arial" panose="020B0604020202020204" pitchFamily="34" charset="0"/>
              <a:buNone/>
            </a:pPr>
            <a:r>
              <a:rPr lang="en-US" sz="2000" b="1" dirty="0"/>
              <a:t>Breath and Depth of AI personas (from Spotify)</a:t>
            </a:r>
          </a:p>
          <a:p>
            <a:pPr marL="0" indent="0" algn="ctr">
              <a:buFont typeface="Arial" panose="020B0604020202020204" pitchFamily="34" charset="0"/>
              <a:buNone/>
            </a:pPr>
            <a:r>
              <a:rPr lang="en-US" sz="2000" dirty="0"/>
              <a:t>Focus on Jobs to be Done (JTBD)</a:t>
            </a:r>
          </a:p>
        </p:txBody>
      </p:sp>
      <p:sp>
        <p:nvSpPr>
          <p:cNvPr id="9" name="Right Brace 8">
            <a:extLst>
              <a:ext uri="{FF2B5EF4-FFF2-40B4-BE49-F238E27FC236}">
                <a16:creationId xmlns:a16="http://schemas.microsoft.com/office/drawing/2014/main" id="{0F76EE7A-C2FE-4FAA-8AED-FF6C14831C5B}"/>
              </a:ext>
            </a:extLst>
          </p:cNvPr>
          <p:cNvSpPr/>
          <p:nvPr/>
        </p:nvSpPr>
        <p:spPr>
          <a:xfrm>
            <a:off x="6096000" y="3546088"/>
            <a:ext cx="1552763" cy="2854711"/>
          </a:xfrm>
          <a:prstGeom prst="rightBrace">
            <a:avLst>
              <a:gd name="adj1" fmla="val 15497"/>
              <a:gd name="adj2" fmla="val 48887"/>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2E2349CC-E5AD-4019-B4C9-8042416FFD22}"/>
              </a:ext>
            </a:extLst>
          </p:cNvPr>
          <p:cNvSpPr/>
          <p:nvPr/>
        </p:nvSpPr>
        <p:spPr>
          <a:xfrm>
            <a:off x="699741" y="1541368"/>
            <a:ext cx="10747917" cy="1333285"/>
          </a:xfrm>
          <a:prstGeom prst="round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0" name="Picture 2" descr="No alt text provided for this image">
            <a:extLst>
              <a:ext uri="{FF2B5EF4-FFF2-40B4-BE49-F238E27FC236}">
                <a16:creationId xmlns:a16="http://schemas.microsoft.com/office/drawing/2014/main" id="{40DB10AA-A5E0-458B-9714-996DBDB7E9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4182" y="2931179"/>
            <a:ext cx="3969276" cy="378026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Rounded Corners 10">
            <a:extLst>
              <a:ext uri="{FF2B5EF4-FFF2-40B4-BE49-F238E27FC236}">
                <a16:creationId xmlns:a16="http://schemas.microsoft.com/office/drawing/2014/main" id="{D406A920-EF9C-4F29-9AD7-EDAD8AE4A133}"/>
              </a:ext>
            </a:extLst>
          </p:cNvPr>
          <p:cNvSpPr/>
          <p:nvPr/>
        </p:nvSpPr>
        <p:spPr>
          <a:xfrm>
            <a:off x="7750098" y="4116518"/>
            <a:ext cx="3891775" cy="1760175"/>
          </a:xfrm>
          <a:prstGeom prst="roundRect">
            <a:avLst/>
          </a:prstGeom>
          <a:solidFill>
            <a:srgbClr val="FFC000">
              <a:alpha val="29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066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Early Pioneers building Feature Stores</a:t>
            </a:r>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a:xfrm>
            <a:off x="838200" y="2734113"/>
            <a:ext cx="2666451" cy="917575"/>
          </a:xfrm>
        </p:spPr>
        <p:txBody>
          <a:bodyPr>
            <a:noAutofit/>
          </a:bodyPr>
          <a:lstStyle/>
          <a:p>
            <a:pPr marL="0" indent="0" algn="ctr">
              <a:buNone/>
            </a:pPr>
            <a:r>
              <a:rPr lang="en-US" sz="1800" dirty="0"/>
              <a:t>Intuit built feature store as part of their data science platform. </a:t>
            </a:r>
          </a:p>
        </p:txBody>
      </p:sp>
      <p:pic>
        <p:nvPicPr>
          <p:cNvPr id="3074" name="Picture 2" descr="Intuit Grows Total Revenue 15 Percent in First Quarter; Small Business  Online Ecosystem Revenue Grows 35 Percent | Business Wire">
            <a:extLst>
              <a:ext uri="{FF2B5EF4-FFF2-40B4-BE49-F238E27FC236}">
                <a16:creationId xmlns:a16="http://schemas.microsoft.com/office/drawing/2014/main" id="{8EE511FD-6A8B-44AD-94F1-A1B7E3CCAA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297730"/>
            <a:ext cx="2772937" cy="138646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Spotify Logo - Small Spotify Logo Transparent, HD Png Download ,  Transparent Png Image - PNGitem">
            <a:extLst>
              <a:ext uri="{FF2B5EF4-FFF2-40B4-BE49-F238E27FC236}">
                <a16:creationId xmlns:a16="http://schemas.microsoft.com/office/drawing/2014/main" id="{BB985A64-8BC0-4C9A-9A15-4BA2E4714E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5661" y="3884627"/>
            <a:ext cx="1371800" cy="1127747"/>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FA0F90E0-A472-4E93-9357-EC0DBBDADD6D}"/>
              </a:ext>
            </a:extLst>
          </p:cNvPr>
          <p:cNvSpPr txBox="1">
            <a:spLocks/>
          </p:cNvSpPr>
          <p:nvPr/>
        </p:nvSpPr>
        <p:spPr>
          <a:xfrm>
            <a:off x="1024649" y="5192793"/>
            <a:ext cx="2293551" cy="9175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t>Built feature store as a core part of their ML platform</a:t>
            </a:r>
          </a:p>
        </p:txBody>
      </p:sp>
      <p:sp>
        <p:nvSpPr>
          <p:cNvPr id="8" name="TextBox 7">
            <a:extLst>
              <a:ext uri="{FF2B5EF4-FFF2-40B4-BE49-F238E27FC236}">
                <a16:creationId xmlns:a16="http://schemas.microsoft.com/office/drawing/2014/main" id="{F8BAA250-60A1-4352-BF9A-F78FD5CB5EFB}"/>
              </a:ext>
            </a:extLst>
          </p:cNvPr>
          <p:cNvSpPr txBox="1"/>
          <p:nvPr/>
        </p:nvSpPr>
        <p:spPr>
          <a:xfrm>
            <a:off x="4516528" y="2766596"/>
            <a:ext cx="2520498" cy="646331"/>
          </a:xfrm>
          <a:prstGeom prst="rect">
            <a:avLst/>
          </a:prstGeom>
          <a:noFill/>
        </p:spPr>
        <p:txBody>
          <a:bodyPr wrap="square">
            <a:spAutoFit/>
          </a:bodyPr>
          <a:lstStyle/>
          <a:p>
            <a:pPr algn="ctr"/>
            <a:r>
              <a:rPr lang="en-US" b="0" i="0" dirty="0" err="1">
                <a:solidFill>
                  <a:srgbClr val="333333"/>
                </a:solidFill>
                <a:effectLst/>
              </a:rPr>
              <a:t>GoJek</a:t>
            </a:r>
            <a:r>
              <a:rPr lang="en-US" b="0" i="0" dirty="0">
                <a:solidFill>
                  <a:srgbClr val="333333"/>
                </a:solidFill>
                <a:effectLst/>
              </a:rPr>
              <a:t>/Google released Feast in early 2019</a:t>
            </a:r>
            <a:endParaRPr lang="en-US" dirty="0"/>
          </a:p>
        </p:txBody>
      </p:sp>
      <p:pic>
        <p:nvPicPr>
          <p:cNvPr id="3078" name="Picture 6" descr="Gojek logo">
            <a:extLst>
              <a:ext uri="{FF2B5EF4-FFF2-40B4-BE49-F238E27FC236}">
                <a16:creationId xmlns:a16="http://schemas.microsoft.com/office/drawing/2014/main" id="{62431381-234F-42A7-A829-0A8FDEA0DA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4485" y="1799587"/>
            <a:ext cx="2344585" cy="54489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4694B464-34AB-4C5B-99F2-40C139156C42}"/>
              </a:ext>
            </a:extLst>
          </p:cNvPr>
          <p:cNvSpPr txBox="1"/>
          <p:nvPr/>
        </p:nvSpPr>
        <p:spPr>
          <a:xfrm>
            <a:off x="4516528" y="5187038"/>
            <a:ext cx="2520498" cy="923330"/>
          </a:xfrm>
          <a:prstGeom prst="rect">
            <a:avLst/>
          </a:prstGeom>
          <a:noFill/>
        </p:spPr>
        <p:txBody>
          <a:bodyPr wrap="square">
            <a:spAutoFit/>
          </a:bodyPr>
          <a:lstStyle/>
          <a:p>
            <a:pPr algn="ctr"/>
            <a:r>
              <a:rPr lang="en-US" b="0" i="0" dirty="0">
                <a:solidFill>
                  <a:srgbClr val="333333"/>
                </a:solidFill>
                <a:effectLst/>
              </a:rPr>
              <a:t>Galaxy is Pinterest’s incremental dataflow-based Feature Store</a:t>
            </a:r>
            <a:endParaRPr lang="en-US" dirty="0"/>
          </a:p>
        </p:txBody>
      </p:sp>
      <p:pic>
        <p:nvPicPr>
          <p:cNvPr id="3080" name="Picture 8" descr="How to Use Pinterest | Pinterest logo, Identity design logo, Pintrest logo">
            <a:extLst>
              <a:ext uri="{FF2B5EF4-FFF2-40B4-BE49-F238E27FC236}">
                <a16:creationId xmlns:a16="http://schemas.microsoft.com/office/drawing/2014/main" id="{A85FB0BE-9499-4145-81CE-92978283E9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5858" y="3939281"/>
            <a:ext cx="1041838" cy="107309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773293A-3A99-454E-9CAB-D7D0CE557239}"/>
              </a:ext>
            </a:extLst>
          </p:cNvPr>
          <p:cNvSpPr txBox="1"/>
          <p:nvPr/>
        </p:nvSpPr>
        <p:spPr>
          <a:xfrm>
            <a:off x="7736989" y="2766049"/>
            <a:ext cx="3468129" cy="646331"/>
          </a:xfrm>
          <a:prstGeom prst="rect">
            <a:avLst/>
          </a:prstGeom>
          <a:noFill/>
        </p:spPr>
        <p:txBody>
          <a:bodyPr wrap="square">
            <a:spAutoFit/>
          </a:bodyPr>
          <a:lstStyle/>
          <a:p>
            <a:pPr algn="ctr"/>
            <a:r>
              <a:rPr lang="en-US" b="0" i="0" dirty="0">
                <a:solidFill>
                  <a:srgbClr val="333333"/>
                </a:solidFill>
                <a:effectLst/>
              </a:rPr>
              <a:t>The first Feature Store (by Uber) that provides a DSL</a:t>
            </a:r>
            <a:endParaRPr lang="en-US" dirty="0"/>
          </a:p>
        </p:txBody>
      </p:sp>
      <p:pic>
        <p:nvPicPr>
          <p:cNvPr id="3086" name="Picture 14">
            <a:extLst>
              <a:ext uri="{FF2B5EF4-FFF2-40B4-BE49-F238E27FC236}">
                <a16:creationId xmlns:a16="http://schemas.microsoft.com/office/drawing/2014/main" id="{923706C8-A123-4076-B02D-213E2632DD9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89709" y="4229129"/>
            <a:ext cx="1913247" cy="517223"/>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CEBAD20-F02D-407B-B1DC-5D7268B81E60}"/>
              </a:ext>
            </a:extLst>
          </p:cNvPr>
          <p:cNvSpPr txBox="1"/>
          <p:nvPr/>
        </p:nvSpPr>
        <p:spPr>
          <a:xfrm>
            <a:off x="7927383" y="5147910"/>
            <a:ext cx="2828282" cy="923330"/>
          </a:xfrm>
          <a:prstGeom prst="rect">
            <a:avLst/>
          </a:prstGeom>
          <a:noFill/>
        </p:spPr>
        <p:txBody>
          <a:bodyPr wrap="square">
            <a:spAutoFit/>
          </a:bodyPr>
          <a:lstStyle/>
          <a:p>
            <a:pPr algn="ctr"/>
            <a:r>
              <a:rPr lang="en-US" b="0" i="0" dirty="0">
                <a:solidFill>
                  <a:srgbClr val="333333"/>
                </a:solidFill>
                <a:effectLst/>
              </a:rPr>
              <a:t>Netflix built platform to ensure consistency between training and serving</a:t>
            </a:r>
            <a:endParaRPr lang="en-US" dirty="0"/>
          </a:p>
        </p:txBody>
      </p:sp>
      <p:pic>
        <p:nvPicPr>
          <p:cNvPr id="3088" name="Picture 16" descr="Download Uber Logo in SVG Vector or PNG File Format - Logo.wine">
            <a:extLst>
              <a:ext uri="{FF2B5EF4-FFF2-40B4-BE49-F238E27FC236}">
                <a16:creationId xmlns:a16="http://schemas.microsoft.com/office/drawing/2014/main" id="{0F9BE8CF-32CE-448C-B8A5-E2AA99CA6B1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80093" y="1503898"/>
            <a:ext cx="1722863" cy="1148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796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Door Dash ML Architecture</a:t>
            </a:r>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a:xfrm>
            <a:off x="9101253" y="3220353"/>
            <a:ext cx="2897459" cy="627618"/>
          </a:xfrm>
        </p:spPr>
        <p:txBody>
          <a:bodyPr>
            <a:noAutofit/>
          </a:bodyPr>
          <a:lstStyle/>
          <a:p>
            <a:pPr marL="0" indent="0" algn="ctr">
              <a:buNone/>
            </a:pPr>
            <a:r>
              <a:rPr lang="en-US" sz="1800" b="1" dirty="0"/>
              <a:t>Real time components</a:t>
            </a:r>
          </a:p>
          <a:p>
            <a:pPr marL="0" indent="0" algn="ctr">
              <a:buNone/>
            </a:pPr>
            <a:endParaRPr lang="en-US" sz="1800" dirty="0"/>
          </a:p>
          <a:p>
            <a:pPr marL="0" indent="0" algn="ctr">
              <a:buNone/>
            </a:pPr>
            <a:endParaRPr lang="en-US" sz="1800" dirty="0"/>
          </a:p>
        </p:txBody>
      </p:sp>
      <p:pic>
        <p:nvPicPr>
          <p:cNvPr id="13314" name="Picture 2" descr="ML platform high level architecture">
            <a:extLst>
              <a:ext uri="{FF2B5EF4-FFF2-40B4-BE49-F238E27FC236}">
                <a16:creationId xmlns:a16="http://schemas.microsoft.com/office/drawing/2014/main" id="{1D8CC36E-C311-43FE-B8E8-60EE6A3112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965" y="1690688"/>
            <a:ext cx="7818081" cy="445630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8FE6ADCA-34C2-4D87-AE4D-DA6C09C989FE}"/>
              </a:ext>
            </a:extLst>
          </p:cNvPr>
          <p:cNvPicPr>
            <a:picLocks noChangeAspect="1"/>
          </p:cNvPicPr>
          <p:nvPr/>
        </p:nvPicPr>
        <p:blipFill>
          <a:blip r:embed="rId4"/>
          <a:stretch>
            <a:fillRect/>
          </a:stretch>
        </p:blipFill>
        <p:spPr>
          <a:xfrm>
            <a:off x="8922137" y="365125"/>
            <a:ext cx="3076575" cy="714375"/>
          </a:xfrm>
          <a:prstGeom prst="rect">
            <a:avLst/>
          </a:prstGeom>
        </p:spPr>
      </p:pic>
      <p:sp>
        <p:nvSpPr>
          <p:cNvPr id="17" name="Right Brace 16">
            <a:extLst>
              <a:ext uri="{FF2B5EF4-FFF2-40B4-BE49-F238E27FC236}">
                <a16:creationId xmlns:a16="http://schemas.microsoft.com/office/drawing/2014/main" id="{C7918500-440F-4AE4-8E71-708D6F287169}"/>
              </a:ext>
            </a:extLst>
          </p:cNvPr>
          <p:cNvSpPr/>
          <p:nvPr/>
        </p:nvSpPr>
        <p:spPr>
          <a:xfrm>
            <a:off x="8524359" y="1929161"/>
            <a:ext cx="795556" cy="3043289"/>
          </a:xfrm>
          <a:prstGeom prst="rightBrace">
            <a:avLst>
              <a:gd name="adj1" fmla="val 15497"/>
              <a:gd name="adj2" fmla="val 48304"/>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337230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Spotify ML Architecture</a:t>
            </a:r>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a:xfrm>
            <a:off x="4272774" y="1491481"/>
            <a:ext cx="2897459" cy="627618"/>
          </a:xfrm>
        </p:spPr>
        <p:txBody>
          <a:bodyPr>
            <a:noAutofit/>
          </a:bodyPr>
          <a:lstStyle/>
          <a:p>
            <a:pPr marL="0" indent="0" algn="ctr">
              <a:buNone/>
            </a:pPr>
            <a:r>
              <a:rPr lang="en-US" sz="1800" b="1" dirty="0"/>
              <a:t>Real time components</a:t>
            </a:r>
          </a:p>
          <a:p>
            <a:pPr marL="0" indent="0" algn="ctr">
              <a:buNone/>
            </a:pPr>
            <a:endParaRPr lang="en-US" sz="1800" dirty="0"/>
          </a:p>
          <a:p>
            <a:pPr marL="0" indent="0" algn="ctr">
              <a:buNone/>
            </a:pPr>
            <a:endParaRPr lang="en-US" sz="1800" dirty="0"/>
          </a:p>
        </p:txBody>
      </p:sp>
      <p:pic>
        <p:nvPicPr>
          <p:cNvPr id="7" name="Picture 4" descr="Spotify Logo - Small Spotify Logo Transparent, HD Png Download ,  Transparent Png Image - PNGitem">
            <a:extLst>
              <a:ext uri="{FF2B5EF4-FFF2-40B4-BE49-F238E27FC236}">
                <a16:creationId xmlns:a16="http://schemas.microsoft.com/office/drawing/2014/main" id="{5537B5C1-06E5-40CB-A9A6-84FF743BDB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16998" y="365125"/>
            <a:ext cx="1371800" cy="112774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25B5A4B-33FB-4398-8F47-4E99208549E2}"/>
              </a:ext>
            </a:extLst>
          </p:cNvPr>
          <p:cNvPicPr>
            <a:picLocks noChangeAspect="1"/>
          </p:cNvPicPr>
          <p:nvPr/>
        </p:nvPicPr>
        <p:blipFill>
          <a:blip r:embed="rId4"/>
          <a:stretch>
            <a:fillRect/>
          </a:stretch>
        </p:blipFill>
        <p:spPr>
          <a:xfrm>
            <a:off x="979358" y="2120490"/>
            <a:ext cx="10233284" cy="4403210"/>
          </a:xfrm>
          <a:prstGeom prst="rect">
            <a:avLst/>
          </a:prstGeom>
        </p:spPr>
      </p:pic>
      <p:cxnSp>
        <p:nvCxnSpPr>
          <p:cNvPr id="8" name="Straight Arrow Connector 7">
            <a:extLst>
              <a:ext uri="{FF2B5EF4-FFF2-40B4-BE49-F238E27FC236}">
                <a16:creationId xmlns:a16="http://schemas.microsoft.com/office/drawing/2014/main" id="{DAAC1F37-450B-495E-A2FB-713E245B9AB6}"/>
              </a:ext>
            </a:extLst>
          </p:cNvPr>
          <p:cNvCxnSpPr>
            <a:cxnSpLocks/>
          </p:cNvCxnSpPr>
          <p:nvPr/>
        </p:nvCxnSpPr>
        <p:spPr>
          <a:xfrm flipH="1">
            <a:off x="3323063" y="1906859"/>
            <a:ext cx="2375210" cy="29773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6E11510-A80C-4998-B640-DABFFCFA8502}"/>
              </a:ext>
            </a:extLst>
          </p:cNvPr>
          <p:cNvCxnSpPr>
            <a:cxnSpLocks/>
          </p:cNvCxnSpPr>
          <p:nvPr/>
        </p:nvCxnSpPr>
        <p:spPr>
          <a:xfrm>
            <a:off x="5698273" y="1906859"/>
            <a:ext cx="898184" cy="10036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E289DE8-F948-4D7B-908A-1B094CE44702}"/>
              </a:ext>
            </a:extLst>
          </p:cNvPr>
          <p:cNvCxnSpPr>
            <a:cxnSpLocks/>
          </p:cNvCxnSpPr>
          <p:nvPr/>
        </p:nvCxnSpPr>
        <p:spPr>
          <a:xfrm>
            <a:off x="5698273" y="1904319"/>
            <a:ext cx="3050067" cy="15246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0255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Redis Enterprise Software | Redis Labs Documentation Center">
            <a:extLst>
              <a:ext uri="{FF2B5EF4-FFF2-40B4-BE49-F238E27FC236}">
                <a16:creationId xmlns:a16="http://schemas.microsoft.com/office/drawing/2014/main" id="{B9F3D8D8-BA98-4BFD-AD50-74F5CA22AF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2585" y="2709884"/>
            <a:ext cx="6654707" cy="1627032"/>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a:extLst>
              <a:ext uri="{FF2B5EF4-FFF2-40B4-BE49-F238E27FC236}">
                <a16:creationId xmlns:a16="http://schemas.microsoft.com/office/drawing/2014/main" id="{8FFA1942-2316-404E-8C3D-69D0E87AB1CC}"/>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1748551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p:txBody>
          <a:bodyPr>
            <a:normAutofit/>
          </a:bodyPr>
          <a:lstStyle/>
          <a:p>
            <a:pPr marL="0" indent="0">
              <a:buNone/>
            </a:pPr>
            <a:r>
              <a:rPr lang="en-US" sz="2000" dirty="0"/>
              <a:t>The business demand for real-time AI/ML driven applications and use cases are gaining momentum including fraud detection, real-time product recommendations, predictive maintenance, dynamic pricing, chatbots, and more. But operationalizing AI/ML is challenging; from preparing the data for feature engineering to training models, and then deploying and monitoring them. These challenges have created a new data-layer and data-transformation challenge for organizations and AI/ML professionals, including handling the proliferation and complexity of real-time feature engineering, continuous training, model serving, and monitoring.</a:t>
            </a:r>
          </a:p>
          <a:p>
            <a:pPr marL="0" indent="0">
              <a:buNone/>
            </a:pPr>
            <a:r>
              <a:rPr lang="en-US" sz="2000" dirty="0"/>
              <a:t>In this webinar, we will take a first-principles approach in defining a Real-Time AI Platform. Drawing from various examples across the industry, and looking at emerging architectures of some early pioneers, you will learn about some of the defining pillars of Real-Time AI Platform including feature stores, model registration, model serving, and model monitoring. Using this mental model, you will get to learn about how Redis Labs is building on the enterprise capabilities that Redis offers today, towards empowering developers and organizations to build effective and scalable Real-Time AI Platforms.</a:t>
            </a:r>
          </a:p>
        </p:txBody>
      </p:sp>
      <p:sp>
        <p:nvSpPr>
          <p:cNvPr id="4" name="Rectangle 3">
            <a:extLst>
              <a:ext uri="{FF2B5EF4-FFF2-40B4-BE49-F238E27FC236}">
                <a16:creationId xmlns:a16="http://schemas.microsoft.com/office/drawing/2014/main" id="{F51A940B-5F64-456F-A700-C9DEB483BB1E}"/>
              </a:ext>
            </a:extLst>
          </p:cNvPr>
          <p:cNvSpPr/>
          <p:nvPr/>
        </p:nvSpPr>
        <p:spPr>
          <a:xfrm>
            <a:off x="1371600" y="1825625"/>
            <a:ext cx="5898995" cy="326560"/>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30CFBF9-E933-46BD-87EF-4EC6618E50FF}"/>
              </a:ext>
            </a:extLst>
          </p:cNvPr>
          <p:cNvSpPr/>
          <p:nvPr/>
        </p:nvSpPr>
        <p:spPr>
          <a:xfrm>
            <a:off x="3798849" y="2342878"/>
            <a:ext cx="4330391" cy="326560"/>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657E8CD-93AE-4154-BE9F-98C5848A657B}"/>
              </a:ext>
            </a:extLst>
          </p:cNvPr>
          <p:cNvSpPr/>
          <p:nvPr/>
        </p:nvSpPr>
        <p:spPr>
          <a:xfrm>
            <a:off x="2468137" y="2913021"/>
            <a:ext cx="5237356" cy="273670"/>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E64C298-9E06-4803-900B-AE1A6D964701}"/>
              </a:ext>
            </a:extLst>
          </p:cNvPr>
          <p:cNvSpPr/>
          <p:nvPr/>
        </p:nvSpPr>
        <p:spPr>
          <a:xfrm>
            <a:off x="7950820" y="3195284"/>
            <a:ext cx="3155795" cy="326560"/>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A838BDF-FD00-4374-AACB-F9C4EB09D420}"/>
              </a:ext>
            </a:extLst>
          </p:cNvPr>
          <p:cNvSpPr/>
          <p:nvPr/>
        </p:nvSpPr>
        <p:spPr>
          <a:xfrm>
            <a:off x="890239" y="3478465"/>
            <a:ext cx="5410200" cy="326560"/>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AC5B7A8-DE20-4EBA-B1D2-C69153386E19}"/>
              </a:ext>
            </a:extLst>
          </p:cNvPr>
          <p:cNvSpPr/>
          <p:nvPr/>
        </p:nvSpPr>
        <p:spPr>
          <a:xfrm>
            <a:off x="3964259" y="3853219"/>
            <a:ext cx="6227956" cy="335344"/>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D532109-4EEF-4545-BE1D-C80EA6FCBCDD}"/>
              </a:ext>
            </a:extLst>
          </p:cNvPr>
          <p:cNvSpPr/>
          <p:nvPr/>
        </p:nvSpPr>
        <p:spPr>
          <a:xfrm>
            <a:off x="3300761" y="4963633"/>
            <a:ext cx="5307980" cy="335344"/>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3B31767-CF12-4172-A3EE-7183EE54FEAE}"/>
              </a:ext>
            </a:extLst>
          </p:cNvPr>
          <p:cNvSpPr/>
          <p:nvPr/>
        </p:nvSpPr>
        <p:spPr>
          <a:xfrm>
            <a:off x="5287537" y="4408426"/>
            <a:ext cx="4157546" cy="335344"/>
          </a:xfrm>
          <a:prstGeom prst="rect">
            <a:avLst/>
          </a:prstGeom>
          <a:solidFill>
            <a:srgbClr val="FFC00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658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Redis’s popularity</a:t>
            </a:r>
          </a:p>
        </p:txBody>
      </p:sp>
      <p:sp>
        <p:nvSpPr>
          <p:cNvPr id="3" name="Rectangle 2">
            <a:extLst>
              <a:ext uri="{FF2B5EF4-FFF2-40B4-BE49-F238E27FC236}">
                <a16:creationId xmlns:a16="http://schemas.microsoft.com/office/drawing/2014/main" id="{A914AC05-EDB7-4A1D-A859-54C1CAD4237E}"/>
              </a:ext>
            </a:extLst>
          </p:cNvPr>
          <p:cNvSpPr/>
          <p:nvPr/>
        </p:nvSpPr>
        <p:spPr>
          <a:xfrm>
            <a:off x="343053" y="1287966"/>
            <a:ext cx="3721770" cy="461665"/>
          </a:xfrm>
          <a:prstGeom prst="rect">
            <a:avLst/>
          </a:prstGeom>
        </p:spPr>
        <p:txBody>
          <a:bodyPr wrap="square">
            <a:spAutoFit/>
          </a:bodyPr>
          <a:lstStyle/>
          <a:p>
            <a:pPr algn="ctr"/>
            <a:r>
              <a:rPr lang="en-US" sz="2400" b="1" dirty="0">
                <a:latin typeface="Calibri" panose="020F0502020204030204" pitchFamily="34" charset="0"/>
                <a:ea typeface="Calibri Light" charset="0"/>
                <a:cs typeface="Calibri Light" charset="0"/>
              </a:rPr>
              <a:t>MOST </a:t>
            </a:r>
            <a:r>
              <a:rPr lang="en-US" sz="2400" b="1" dirty="0">
                <a:solidFill>
                  <a:srgbClr val="C00000"/>
                </a:solidFill>
                <a:latin typeface="Calibri" panose="020F0502020204030204" pitchFamily="34" charset="0"/>
                <a:ea typeface="Calibri Light" charset="0"/>
                <a:cs typeface="Calibri Light" charset="0"/>
              </a:rPr>
              <a:t>LAUNCHED</a:t>
            </a:r>
          </a:p>
        </p:txBody>
      </p:sp>
      <p:sp>
        <p:nvSpPr>
          <p:cNvPr id="4" name="Rectangle 3">
            <a:extLst>
              <a:ext uri="{FF2B5EF4-FFF2-40B4-BE49-F238E27FC236}">
                <a16:creationId xmlns:a16="http://schemas.microsoft.com/office/drawing/2014/main" id="{949E954D-4A26-48CE-97FA-F5312AB6CC34}"/>
              </a:ext>
            </a:extLst>
          </p:cNvPr>
          <p:cNvSpPr/>
          <p:nvPr/>
        </p:nvSpPr>
        <p:spPr>
          <a:xfrm>
            <a:off x="4241282" y="1287965"/>
            <a:ext cx="3721770" cy="461665"/>
          </a:xfrm>
          <a:prstGeom prst="rect">
            <a:avLst/>
          </a:prstGeom>
        </p:spPr>
        <p:txBody>
          <a:bodyPr wrap="square">
            <a:spAutoFit/>
          </a:bodyPr>
          <a:lstStyle/>
          <a:p>
            <a:pPr algn="ctr"/>
            <a:r>
              <a:rPr lang="en-US" sz="2400" b="1" dirty="0">
                <a:latin typeface="Calibri" panose="020F0502020204030204" pitchFamily="34" charset="0"/>
                <a:ea typeface="Calibri Light" charset="0"/>
                <a:cs typeface="Calibri Light" charset="0"/>
              </a:rPr>
              <a:t>MOST </a:t>
            </a:r>
            <a:r>
              <a:rPr lang="en-US" sz="2400" b="1" dirty="0">
                <a:solidFill>
                  <a:srgbClr val="C00000"/>
                </a:solidFill>
                <a:latin typeface="Calibri" panose="020F0502020204030204" pitchFamily="34" charset="0"/>
                <a:ea typeface="Calibri Light" charset="0"/>
                <a:cs typeface="Calibri Light" charset="0"/>
              </a:rPr>
              <a:t>USED</a:t>
            </a:r>
          </a:p>
        </p:txBody>
      </p:sp>
      <p:sp>
        <p:nvSpPr>
          <p:cNvPr id="5" name="Rectangle 4">
            <a:extLst>
              <a:ext uri="{FF2B5EF4-FFF2-40B4-BE49-F238E27FC236}">
                <a16:creationId xmlns:a16="http://schemas.microsoft.com/office/drawing/2014/main" id="{C083C456-E5AF-4CE1-AE8D-0E692F95505D}"/>
              </a:ext>
            </a:extLst>
          </p:cNvPr>
          <p:cNvSpPr/>
          <p:nvPr/>
        </p:nvSpPr>
        <p:spPr>
          <a:xfrm>
            <a:off x="8187638" y="1299877"/>
            <a:ext cx="3673643" cy="461665"/>
          </a:xfrm>
          <a:prstGeom prst="rect">
            <a:avLst/>
          </a:prstGeom>
        </p:spPr>
        <p:txBody>
          <a:bodyPr wrap="square">
            <a:spAutoFit/>
          </a:bodyPr>
          <a:lstStyle/>
          <a:p>
            <a:pPr algn="ctr"/>
            <a:r>
              <a:rPr lang="en-US" sz="2400" b="1" dirty="0">
                <a:latin typeface="Calibri" panose="020F0502020204030204" pitchFamily="34" charset="0"/>
                <a:ea typeface="Calibri Light" charset="0"/>
                <a:cs typeface="Calibri Light" charset="0"/>
              </a:rPr>
              <a:t>MOST </a:t>
            </a:r>
            <a:r>
              <a:rPr lang="en-US" sz="2400" b="1" dirty="0">
                <a:solidFill>
                  <a:srgbClr val="C00000"/>
                </a:solidFill>
                <a:latin typeface="Calibri" panose="020F0502020204030204" pitchFamily="34" charset="0"/>
                <a:ea typeface="Calibri Light" charset="0"/>
                <a:cs typeface="Calibri Light" charset="0"/>
              </a:rPr>
              <a:t>LOVED</a:t>
            </a:r>
          </a:p>
        </p:txBody>
      </p:sp>
      <p:sp>
        <p:nvSpPr>
          <p:cNvPr id="6" name="Text Placeholder 3">
            <a:extLst>
              <a:ext uri="{FF2B5EF4-FFF2-40B4-BE49-F238E27FC236}">
                <a16:creationId xmlns:a16="http://schemas.microsoft.com/office/drawing/2014/main" id="{C4D8E2D1-4C11-43C1-9318-1E57C47AE4F5}"/>
              </a:ext>
            </a:extLst>
          </p:cNvPr>
          <p:cNvSpPr txBox="1">
            <a:spLocks/>
          </p:cNvSpPr>
          <p:nvPr/>
        </p:nvSpPr>
        <p:spPr>
          <a:xfrm>
            <a:off x="4249939" y="4031165"/>
            <a:ext cx="3721769" cy="368300"/>
          </a:xfrm>
          <a:prstGeom prst="rect">
            <a:avLst/>
          </a:prstGeom>
        </p:spPr>
        <p:txBody>
          <a:bodyPr vert="horz" lIns="91440" tIns="0" rIns="91440" bIns="0" rtlCol="0" anchor="ctr">
            <a:noAutofit/>
          </a:bodyPr>
          <a:lstStyle>
            <a:lvl1pPr marL="0" indent="0" algn="l" defTabSz="914400" rtl="0" eaLnBrk="1" latinLnBrk="0" hangingPunct="1">
              <a:lnSpc>
                <a:spcPct val="90000"/>
              </a:lnSpc>
              <a:spcBef>
                <a:spcPts val="1000"/>
              </a:spcBef>
              <a:buClr>
                <a:schemeClr val="accent4"/>
              </a:buClr>
              <a:buFont typeface="Arial"/>
              <a:buNone/>
              <a:defRPr sz="2600" b="0" i="0" kern="1200">
                <a:solidFill>
                  <a:srgbClr val="7F7F7F"/>
                </a:solidFill>
                <a:latin typeface="Calibri Light" charset="0"/>
                <a:ea typeface="Calibri Light" charset="0"/>
                <a:cs typeface="Calibri Light" charset="0"/>
              </a:defRPr>
            </a:lvl1pPr>
            <a:lvl2pPr marL="685800" indent="-228600" algn="l" defTabSz="914400" rtl="0" eaLnBrk="1" latinLnBrk="0" hangingPunct="1">
              <a:lnSpc>
                <a:spcPct val="90000"/>
              </a:lnSpc>
              <a:spcBef>
                <a:spcPts val="500"/>
              </a:spcBef>
              <a:buClr>
                <a:schemeClr val="accent4"/>
              </a:buClr>
              <a:buFont typeface=".AppleSystemUIFont" charset="-120"/>
              <a:buChar char="–"/>
              <a:defRPr sz="2000" b="0" i="0" kern="1200">
                <a:solidFill>
                  <a:schemeClr val="tx1"/>
                </a:solidFill>
                <a:latin typeface="Calibri Light" charset="0"/>
                <a:ea typeface="Calibri Light" charset="0"/>
                <a:cs typeface="Calibri Light" charset="0"/>
              </a:defRPr>
            </a:lvl2pPr>
            <a:lvl3pPr marL="1143000" indent="-228600" algn="l" defTabSz="914400" rtl="0" eaLnBrk="1" latinLnBrk="0" hangingPunct="1">
              <a:lnSpc>
                <a:spcPct val="90000"/>
              </a:lnSpc>
              <a:spcBef>
                <a:spcPts val="500"/>
              </a:spcBef>
              <a:buClr>
                <a:schemeClr val="accent4"/>
              </a:buClr>
              <a:buFont typeface="Arial"/>
              <a:buChar char="•"/>
              <a:defRPr sz="1800" b="0" i="0" kern="1200">
                <a:solidFill>
                  <a:schemeClr val="tx1"/>
                </a:solidFill>
                <a:latin typeface="Calibri Light" charset="0"/>
                <a:ea typeface="Calibri Light" charset="0"/>
                <a:cs typeface="Calibri Light" charset="0"/>
              </a:defRPr>
            </a:lvl3pPr>
            <a:lvl4pPr marL="1600200" indent="-228600" algn="l" defTabSz="914400" rtl="0" eaLnBrk="1" latinLnBrk="0" hangingPunct="1">
              <a:lnSpc>
                <a:spcPct val="90000"/>
              </a:lnSpc>
              <a:spcBef>
                <a:spcPts val="500"/>
              </a:spcBef>
              <a:buClr>
                <a:schemeClr val="accent4"/>
              </a:buClr>
              <a:buFont typeface=".AppleSystemUIFont" charset="-120"/>
              <a:buChar char="–"/>
              <a:defRPr sz="1600" b="0" i="0" kern="1200">
                <a:solidFill>
                  <a:schemeClr val="tx1"/>
                </a:solidFill>
                <a:latin typeface="Calibri Light" charset="0"/>
                <a:ea typeface="Calibri Light" charset="0"/>
                <a:cs typeface="Calibri Light" charset="0"/>
              </a:defRPr>
            </a:lvl4pPr>
            <a:lvl5pPr marL="2057400" indent="-228600" algn="l" defTabSz="914400" rtl="0" eaLnBrk="1" latinLnBrk="0" hangingPunct="1">
              <a:lnSpc>
                <a:spcPct val="90000"/>
              </a:lnSpc>
              <a:spcBef>
                <a:spcPts val="500"/>
              </a:spcBef>
              <a:buClr>
                <a:schemeClr val="accent4"/>
              </a:buClr>
              <a:buFont typeface="Arial"/>
              <a:buChar char="•"/>
              <a:defRPr sz="1600" b="0" i="0" kern="1200">
                <a:solidFill>
                  <a:schemeClr val="tx1"/>
                </a:solidFill>
                <a:latin typeface="Calibri Light" charset="0"/>
                <a:ea typeface="Calibri Light" charset="0"/>
                <a:cs typeface="Calibri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sz="1400" dirty="0">
                <a:solidFill>
                  <a:schemeClr val="tx1"/>
                </a:solidFill>
                <a:latin typeface="Calibri" panose="020F0502020204030204" pitchFamily="34" charset="0"/>
              </a:rPr>
              <a:t>Sumo Logic, Nov. 2020</a:t>
            </a:r>
          </a:p>
        </p:txBody>
      </p:sp>
      <p:sp>
        <p:nvSpPr>
          <p:cNvPr id="7" name="Text Placeholder 3">
            <a:extLst>
              <a:ext uri="{FF2B5EF4-FFF2-40B4-BE49-F238E27FC236}">
                <a16:creationId xmlns:a16="http://schemas.microsoft.com/office/drawing/2014/main" id="{BCE1C2B9-DEF9-447E-BE37-901ED0B5192E}"/>
              </a:ext>
            </a:extLst>
          </p:cNvPr>
          <p:cNvSpPr txBox="1">
            <a:spLocks/>
          </p:cNvSpPr>
          <p:nvPr/>
        </p:nvSpPr>
        <p:spPr>
          <a:xfrm>
            <a:off x="8139513" y="4902731"/>
            <a:ext cx="3721769" cy="368300"/>
          </a:xfrm>
          <a:prstGeom prst="rect">
            <a:avLst/>
          </a:prstGeom>
        </p:spPr>
        <p:txBody>
          <a:bodyPr/>
          <a:lstStyle>
            <a:lvl1pPr marL="228600" indent="-228600" algn="l" defTabSz="914400" rtl="0" eaLnBrk="1" latinLnBrk="0" hangingPunct="1">
              <a:lnSpc>
                <a:spcPct val="90000"/>
              </a:lnSpc>
              <a:spcBef>
                <a:spcPts val="1000"/>
              </a:spcBef>
              <a:buClr>
                <a:schemeClr val="accent4"/>
              </a:buClr>
              <a:buFont typeface="Arial"/>
              <a:buChar char="•"/>
              <a:defRPr sz="2400" b="0" i="0" kern="1200">
                <a:solidFill>
                  <a:schemeClr val="tx1"/>
                </a:solidFill>
                <a:latin typeface="Calibri Light" charset="0"/>
                <a:ea typeface="Calibri Light" charset="0"/>
                <a:cs typeface="Calibri Light" charset="0"/>
              </a:defRPr>
            </a:lvl1pPr>
            <a:lvl2pPr marL="685800" indent="-228600" algn="l" defTabSz="914400" rtl="0" eaLnBrk="1" latinLnBrk="0" hangingPunct="1">
              <a:lnSpc>
                <a:spcPct val="90000"/>
              </a:lnSpc>
              <a:spcBef>
                <a:spcPts val="500"/>
              </a:spcBef>
              <a:buClr>
                <a:schemeClr val="accent4"/>
              </a:buClr>
              <a:buFont typeface=".AppleSystemUIFont" charset="-120"/>
              <a:buChar char="–"/>
              <a:defRPr sz="2000" b="0" i="0" kern="1200">
                <a:solidFill>
                  <a:schemeClr val="tx1"/>
                </a:solidFill>
                <a:latin typeface="Calibri Light" charset="0"/>
                <a:ea typeface="Calibri Light" charset="0"/>
                <a:cs typeface="Calibri Light" charset="0"/>
              </a:defRPr>
            </a:lvl2pPr>
            <a:lvl3pPr marL="1143000" indent="-228600" algn="l" defTabSz="914400" rtl="0" eaLnBrk="1" latinLnBrk="0" hangingPunct="1">
              <a:lnSpc>
                <a:spcPct val="90000"/>
              </a:lnSpc>
              <a:spcBef>
                <a:spcPts val="500"/>
              </a:spcBef>
              <a:buClr>
                <a:schemeClr val="accent4"/>
              </a:buClr>
              <a:buFont typeface="Arial"/>
              <a:buChar char="•"/>
              <a:defRPr sz="1800" b="0" i="0" kern="1200">
                <a:solidFill>
                  <a:schemeClr val="tx1"/>
                </a:solidFill>
                <a:latin typeface="Calibri Light" charset="0"/>
                <a:ea typeface="Calibri Light" charset="0"/>
                <a:cs typeface="Calibri Light" charset="0"/>
              </a:defRPr>
            </a:lvl3pPr>
            <a:lvl4pPr marL="1600200" indent="-228600" algn="l" defTabSz="914400" rtl="0" eaLnBrk="1" latinLnBrk="0" hangingPunct="1">
              <a:lnSpc>
                <a:spcPct val="90000"/>
              </a:lnSpc>
              <a:spcBef>
                <a:spcPts val="500"/>
              </a:spcBef>
              <a:buClr>
                <a:schemeClr val="accent4"/>
              </a:buClr>
              <a:buFont typeface=".AppleSystemUIFont" charset="-120"/>
              <a:buChar char="–"/>
              <a:defRPr sz="1600" b="0" i="0" kern="1200">
                <a:solidFill>
                  <a:schemeClr val="tx1"/>
                </a:solidFill>
                <a:latin typeface="Calibri Light" charset="0"/>
                <a:ea typeface="Calibri Light" charset="0"/>
                <a:cs typeface="Calibri Light" charset="0"/>
              </a:defRPr>
            </a:lvl4pPr>
            <a:lvl5pPr marL="2057400" indent="-228600" algn="l" defTabSz="914400" rtl="0" eaLnBrk="1" latinLnBrk="0" hangingPunct="1">
              <a:lnSpc>
                <a:spcPct val="90000"/>
              </a:lnSpc>
              <a:spcBef>
                <a:spcPts val="500"/>
              </a:spcBef>
              <a:buClr>
                <a:schemeClr val="accent4"/>
              </a:buClr>
              <a:buFont typeface="Arial"/>
              <a:buChar char="•"/>
              <a:defRPr sz="1600" b="0" i="0" kern="1200">
                <a:solidFill>
                  <a:schemeClr val="tx1"/>
                </a:solidFill>
                <a:latin typeface="Calibri Light" charset="0"/>
                <a:ea typeface="Calibri Light" charset="0"/>
                <a:cs typeface="Calibri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1400" dirty="0">
                <a:latin typeface="Calibri" panose="020F0502020204030204" pitchFamily="34" charset="0"/>
              </a:rPr>
              <a:t>Stack Overflow, 2017, 2018, 2019, 2020</a:t>
            </a:r>
          </a:p>
        </p:txBody>
      </p:sp>
      <p:pic>
        <p:nvPicPr>
          <p:cNvPr id="8" name="Picture 7" descr="A picture containing drawing&#10;&#10;Description automatically generated">
            <a:extLst>
              <a:ext uri="{FF2B5EF4-FFF2-40B4-BE49-F238E27FC236}">
                <a16:creationId xmlns:a16="http://schemas.microsoft.com/office/drawing/2014/main" id="{08BB76A5-469D-4ECC-8F0A-A62C3F2D8CD2}"/>
              </a:ext>
            </a:extLst>
          </p:cNvPr>
          <p:cNvPicPr>
            <a:picLocks noChangeAspect="1"/>
          </p:cNvPicPr>
          <p:nvPr/>
        </p:nvPicPr>
        <p:blipFill>
          <a:blip r:embed="rId2"/>
          <a:stretch>
            <a:fillRect/>
          </a:stretch>
        </p:blipFill>
        <p:spPr>
          <a:xfrm>
            <a:off x="503475" y="1849568"/>
            <a:ext cx="3526104" cy="2983627"/>
          </a:xfrm>
          <a:prstGeom prst="rect">
            <a:avLst/>
          </a:prstGeom>
        </p:spPr>
      </p:pic>
      <p:pic>
        <p:nvPicPr>
          <p:cNvPr id="9" name="Picture 8" descr="Chart&#10;&#10;Description automatically generated">
            <a:extLst>
              <a:ext uri="{FF2B5EF4-FFF2-40B4-BE49-F238E27FC236}">
                <a16:creationId xmlns:a16="http://schemas.microsoft.com/office/drawing/2014/main" id="{8F2BB9BC-329A-418F-9A75-AB2E5BC755D6}"/>
              </a:ext>
            </a:extLst>
          </p:cNvPr>
          <p:cNvPicPr>
            <a:picLocks noChangeAspect="1"/>
          </p:cNvPicPr>
          <p:nvPr/>
        </p:nvPicPr>
        <p:blipFill>
          <a:blip r:embed="rId3"/>
          <a:stretch>
            <a:fillRect/>
          </a:stretch>
        </p:blipFill>
        <p:spPr>
          <a:xfrm>
            <a:off x="8101396" y="1821365"/>
            <a:ext cx="3724428" cy="3057647"/>
          </a:xfrm>
          <a:prstGeom prst="rect">
            <a:avLst/>
          </a:prstGeom>
        </p:spPr>
      </p:pic>
      <p:sp>
        <p:nvSpPr>
          <p:cNvPr id="10" name="Text Placeholder 3">
            <a:extLst>
              <a:ext uri="{FF2B5EF4-FFF2-40B4-BE49-F238E27FC236}">
                <a16:creationId xmlns:a16="http://schemas.microsoft.com/office/drawing/2014/main" id="{8847A9E4-A851-4705-B768-4FF2E3AB2222}"/>
              </a:ext>
            </a:extLst>
          </p:cNvPr>
          <p:cNvSpPr txBox="1">
            <a:spLocks/>
          </p:cNvSpPr>
          <p:nvPr/>
        </p:nvSpPr>
        <p:spPr>
          <a:xfrm>
            <a:off x="4249939" y="6634665"/>
            <a:ext cx="3721769" cy="368300"/>
          </a:xfrm>
          <a:prstGeom prst="rect">
            <a:avLst/>
          </a:prstGeom>
        </p:spPr>
        <p:txBody>
          <a:bodyPr vert="horz" lIns="91440" tIns="0" rIns="91440" bIns="0" rtlCol="0" anchor="ctr">
            <a:noAutofit/>
          </a:bodyPr>
          <a:lstStyle>
            <a:lvl1pPr marL="0" indent="0" algn="l" defTabSz="914400" rtl="0" eaLnBrk="1" latinLnBrk="0" hangingPunct="1">
              <a:lnSpc>
                <a:spcPct val="90000"/>
              </a:lnSpc>
              <a:spcBef>
                <a:spcPts val="1000"/>
              </a:spcBef>
              <a:buClr>
                <a:schemeClr val="accent4"/>
              </a:buClr>
              <a:buFont typeface="Arial"/>
              <a:buNone/>
              <a:defRPr sz="2600" b="0" i="0" kern="1200">
                <a:solidFill>
                  <a:srgbClr val="7F7F7F"/>
                </a:solidFill>
                <a:latin typeface="Calibri Light" charset="0"/>
                <a:ea typeface="Calibri Light" charset="0"/>
                <a:cs typeface="Calibri Light" charset="0"/>
              </a:defRPr>
            </a:lvl1pPr>
            <a:lvl2pPr marL="685800" indent="-228600" algn="l" defTabSz="914400" rtl="0" eaLnBrk="1" latinLnBrk="0" hangingPunct="1">
              <a:lnSpc>
                <a:spcPct val="90000"/>
              </a:lnSpc>
              <a:spcBef>
                <a:spcPts val="500"/>
              </a:spcBef>
              <a:buClr>
                <a:schemeClr val="accent4"/>
              </a:buClr>
              <a:buFont typeface=".AppleSystemUIFont" charset="-120"/>
              <a:buChar char="–"/>
              <a:defRPr sz="2000" b="0" i="0" kern="1200">
                <a:solidFill>
                  <a:schemeClr val="tx1"/>
                </a:solidFill>
                <a:latin typeface="Calibri Light" charset="0"/>
                <a:ea typeface="Calibri Light" charset="0"/>
                <a:cs typeface="Calibri Light" charset="0"/>
              </a:defRPr>
            </a:lvl2pPr>
            <a:lvl3pPr marL="1143000" indent="-228600" algn="l" defTabSz="914400" rtl="0" eaLnBrk="1" latinLnBrk="0" hangingPunct="1">
              <a:lnSpc>
                <a:spcPct val="90000"/>
              </a:lnSpc>
              <a:spcBef>
                <a:spcPts val="500"/>
              </a:spcBef>
              <a:buClr>
                <a:schemeClr val="accent4"/>
              </a:buClr>
              <a:buFont typeface="Arial"/>
              <a:buChar char="•"/>
              <a:defRPr sz="1800" b="0" i="0" kern="1200">
                <a:solidFill>
                  <a:schemeClr val="tx1"/>
                </a:solidFill>
                <a:latin typeface="Calibri Light" charset="0"/>
                <a:ea typeface="Calibri Light" charset="0"/>
                <a:cs typeface="Calibri Light" charset="0"/>
              </a:defRPr>
            </a:lvl3pPr>
            <a:lvl4pPr marL="1600200" indent="-228600" algn="l" defTabSz="914400" rtl="0" eaLnBrk="1" latinLnBrk="0" hangingPunct="1">
              <a:lnSpc>
                <a:spcPct val="90000"/>
              </a:lnSpc>
              <a:spcBef>
                <a:spcPts val="500"/>
              </a:spcBef>
              <a:buClr>
                <a:schemeClr val="accent4"/>
              </a:buClr>
              <a:buFont typeface=".AppleSystemUIFont" charset="-120"/>
              <a:buChar char="–"/>
              <a:defRPr sz="1600" b="0" i="0" kern="1200">
                <a:solidFill>
                  <a:schemeClr val="tx1"/>
                </a:solidFill>
                <a:latin typeface="Calibri Light" charset="0"/>
                <a:ea typeface="Calibri Light" charset="0"/>
                <a:cs typeface="Calibri Light" charset="0"/>
              </a:defRPr>
            </a:lvl4pPr>
            <a:lvl5pPr marL="2057400" indent="-228600" algn="l" defTabSz="914400" rtl="0" eaLnBrk="1" latinLnBrk="0" hangingPunct="1">
              <a:lnSpc>
                <a:spcPct val="90000"/>
              </a:lnSpc>
              <a:spcBef>
                <a:spcPts val="500"/>
              </a:spcBef>
              <a:buClr>
                <a:schemeClr val="accent4"/>
              </a:buClr>
              <a:buFont typeface="Arial"/>
              <a:buChar char="•"/>
              <a:defRPr sz="1600" b="0" i="0" kern="1200">
                <a:solidFill>
                  <a:schemeClr val="tx1"/>
                </a:solidFill>
                <a:latin typeface="Calibri Light" charset="0"/>
                <a:ea typeface="Calibri Light" charset="0"/>
                <a:cs typeface="Calibri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sz="1400" dirty="0">
                <a:solidFill>
                  <a:schemeClr val="tx1"/>
                </a:solidFill>
                <a:latin typeface="Calibri" panose="020F0502020204030204" pitchFamily="34" charset="0"/>
              </a:rPr>
              <a:t>Datadog, Nov. 2020</a:t>
            </a:r>
          </a:p>
        </p:txBody>
      </p:sp>
      <p:pic>
        <p:nvPicPr>
          <p:cNvPr id="11" name="Picture 10">
            <a:extLst>
              <a:ext uri="{FF2B5EF4-FFF2-40B4-BE49-F238E27FC236}">
                <a16:creationId xmlns:a16="http://schemas.microsoft.com/office/drawing/2014/main" id="{CBA12D8D-5240-47E6-BD20-AF4DEA1A4680}"/>
              </a:ext>
            </a:extLst>
          </p:cNvPr>
          <p:cNvPicPr>
            <a:picLocks noChangeAspect="1"/>
          </p:cNvPicPr>
          <p:nvPr/>
        </p:nvPicPr>
        <p:blipFill>
          <a:blip r:embed="rId4"/>
          <a:stretch>
            <a:fillRect/>
          </a:stretch>
        </p:blipFill>
        <p:spPr>
          <a:xfrm>
            <a:off x="4241282" y="4372899"/>
            <a:ext cx="3700967" cy="2249066"/>
          </a:xfrm>
          <a:prstGeom prst="rect">
            <a:avLst/>
          </a:prstGeom>
        </p:spPr>
      </p:pic>
      <p:pic>
        <p:nvPicPr>
          <p:cNvPr id="12" name="Picture 11">
            <a:extLst>
              <a:ext uri="{FF2B5EF4-FFF2-40B4-BE49-F238E27FC236}">
                <a16:creationId xmlns:a16="http://schemas.microsoft.com/office/drawing/2014/main" id="{684DCC6D-D156-4532-BDC1-103F38D77F65}"/>
              </a:ext>
            </a:extLst>
          </p:cNvPr>
          <p:cNvPicPr>
            <a:picLocks noChangeAspect="1"/>
          </p:cNvPicPr>
          <p:nvPr/>
        </p:nvPicPr>
        <p:blipFill>
          <a:blip r:embed="rId5"/>
          <a:stretch>
            <a:fillRect/>
          </a:stretch>
        </p:blipFill>
        <p:spPr>
          <a:xfrm>
            <a:off x="4249939" y="1821365"/>
            <a:ext cx="3692122" cy="2231542"/>
          </a:xfrm>
          <a:prstGeom prst="rect">
            <a:avLst/>
          </a:prstGeom>
        </p:spPr>
      </p:pic>
    </p:spTree>
    <p:extLst>
      <p:ext uri="{BB962C8B-B14F-4D97-AF65-F5344CB8AC3E}">
        <p14:creationId xmlns:p14="http://schemas.microsoft.com/office/powerpoint/2010/main" val="14744432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34" name="Rectangle 33">
            <a:extLst>
              <a:ext uri="{FF2B5EF4-FFF2-40B4-BE49-F238E27FC236}">
                <a16:creationId xmlns:a16="http://schemas.microsoft.com/office/drawing/2014/main" id="{C9CE9A0C-4580-A348-B3D1-31BE21B835FA}"/>
              </a:ext>
            </a:extLst>
          </p:cNvPr>
          <p:cNvSpPr/>
          <p:nvPr/>
        </p:nvSpPr>
        <p:spPr>
          <a:xfrm flipH="1">
            <a:off x="7402286" y="2721429"/>
            <a:ext cx="4789714" cy="1687286"/>
          </a:xfrm>
          <a:prstGeom prst="rect">
            <a:avLst/>
          </a:prstGeom>
          <a:gradFill flip="none" rotWithShape="1">
            <a:gsLst>
              <a:gs pos="100000">
                <a:schemeClr val="accent2">
                  <a:lumMod val="12000"/>
                  <a:lumOff val="88000"/>
                  <a:alpha val="0"/>
                </a:schemeClr>
              </a:gs>
              <a:gs pos="28000">
                <a:schemeClr val="accent2">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73F78BE3-F4CE-A941-A7C7-C99E1F0238AE}"/>
              </a:ext>
            </a:extLst>
          </p:cNvPr>
          <p:cNvSpPr/>
          <p:nvPr/>
        </p:nvSpPr>
        <p:spPr>
          <a:xfrm>
            <a:off x="-1" y="2721429"/>
            <a:ext cx="4757058" cy="1687286"/>
          </a:xfrm>
          <a:prstGeom prst="rect">
            <a:avLst/>
          </a:prstGeom>
          <a:gradFill flip="none" rotWithShape="1">
            <a:gsLst>
              <a:gs pos="100000">
                <a:schemeClr val="accent2">
                  <a:lumMod val="12000"/>
                  <a:lumOff val="88000"/>
                  <a:alpha val="0"/>
                </a:schemeClr>
              </a:gs>
              <a:gs pos="28000">
                <a:schemeClr val="accent2">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pic>
        <p:nvPicPr>
          <p:cNvPr id="20" name="Picture 19">
            <a:extLst>
              <a:ext uri="{FF2B5EF4-FFF2-40B4-BE49-F238E27FC236}">
                <a16:creationId xmlns:a16="http://schemas.microsoft.com/office/drawing/2014/main" id="{058BB7B5-3A49-8648-8A1D-A39411E38BAA}"/>
              </a:ext>
            </a:extLst>
          </p:cNvPr>
          <p:cNvPicPr>
            <a:picLocks noChangeAspect="1"/>
          </p:cNvPicPr>
          <p:nvPr/>
        </p:nvPicPr>
        <p:blipFill rotWithShape="1">
          <a:blip r:embed="rId3" cstate="screen">
            <a:alphaModFix amt="47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Oval 4">
            <a:extLst>
              <a:ext uri="{FF2B5EF4-FFF2-40B4-BE49-F238E27FC236}">
                <a16:creationId xmlns:a16="http://schemas.microsoft.com/office/drawing/2014/main" id="{769C2AA3-76D8-D64A-A493-300527BE5DB7}"/>
              </a:ext>
            </a:extLst>
          </p:cNvPr>
          <p:cNvSpPr/>
          <p:nvPr/>
        </p:nvSpPr>
        <p:spPr>
          <a:xfrm>
            <a:off x="4642757" y="2122715"/>
            <a:ext cx="2906486" cy="2906486"/>
          </a:xfrm>
          <a:prstGeom prst="ellipse">
            <a:avLst/>
          </a:prstGeom>
          <a:gradFill flip="none" rotWithShape="1">
            <a:gsLst>
              <a:gs pos="0">
                <a:schemeClr val="accent2">
                  <a:lumMod val="12000"/>
                  <a:lumOff val="88000"/>
                </a:schemeClr>
              </a:gs>
              <a:gs pos="100000">
                <a:schemeClr val="accent1">
                  <a:alpha val="29000"/>
                </a:schemeClr>
              </a:gs>
            </a:gsLst>
            <a:path path="circle">
              <a:fillToRect l="50000" t="50000" r="50000" b="50000"/>
            </a:path>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92" name="Google Shape;592;p3"/>
          <p:cNvSpPr txBox="1">
            <a:spLocks noGrp="1"/>
          </p:cNvSpPr>
          <p:nvPr>
            <p:ph type="title"/>
          </p:nvPr>
        </p:nvSpPr>
        <p:spPr>
          <a:xfrm>
            <a:off x="450322" y="1058128"/>
            <a:ext cx="11299717" cy="597298"/>
          </a:xfrm>
        </p:spPr>
        <p:txBody>
          <a:bodyPr/>
          <a:lstStyle/>
          <a:p>
            <a:pPr algn="ctr"/>
            <a:r>
              <a:rPr lang="en-US" dirty="0">
                <a:solidFill>
                  <a:schemeClr val="bg1"/>
                </a:solidFill>
              </a:rPr>
              <a:t>Real-time data. Any scale. Any cloud. Not just any </a:t>
            </a:r>
            <a:r>
              <a:rPr lang="en-US" dirty="0">
                <a:solidFill>
                  <a:srgbClr val="FF0000"/>
                </a:solidFill>
              </a:rPr>
              <a:t>Redis.</a:t>
            </a:r>
          </a:p>
        </p:txBody>
      </p:sp>
      <p:pic>
        <p:nvPicPr>
          <p:cNvPr id="16" name="Picture 15">
            <a:extLst>
              <a:ext uri="{FF2B5EF4-FFF2-40B4-BE49-F238E27FC236}">
                <a16:creationId xmlns:a16="http://schemas.microsoft.com/office/drawing/2014/main" id="{B5D5CA10-506A-AD48-853E-41C76771CF23}"/>
              </a:ext>
            </a:extLst>
          </p:cNvPr>
          <p:cNvPicPr>
            <a:picLocks noChangeAspect="1"/>
          </p:cNvPicPr>
          <p:nvPr/>
        </p:nvPicPr>
        <p:blipFill>
          <a:blip r:embed="rId4"/>
          <a:stretch>
            <a:fillRect/>
          </a:stretch>
        </p:blipFill>
        <p:spPr>
          <a:xfrm>
            <a:off x="5258414" y="2873829"/>
            <a:ext cx="1675172" cy="1433480"/>
          </a:xfrm>
          <a:prstGeom prst="rect">
            <a:avLst/>
          </a:prstGeom>
          <a:noFill/>
          <a:ln>
            <a:noFill/>
          </a:ln>
          <a:effectLst/>
        </p:spPr>
      </p:pic>
      <p:sp>
        <p:nvSpPr>
          <p:cNvPr id="4" name="Rectangle 3">
            <a:extLst>
              <a:ext uri="{FF2B5EF4-FFF2-40B4-BE49-F238E27FC236}">
                <a16:creationId xmlns:a16="http://schemas.microsoft.com/office/drawing/2014/main" id="{BAE22126-CB15-2F4C-B0B1-E165A1F63424}"/>
              </a:ext>
            </a:extLst>
          </p:cNvPr>
          <p:cNvSpPr/>
          <p:nvPr/>
        </p:nvSpPr>
        <p:spPr>
          <a:xfrm>
            <a:off x="3102430" y="1777779"/>
            <a:ext cx="6096000" cy="461665"/>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alibri"/>
                <a:ea typeface="+mn-ea"/>
                <a:cs typeface="+mn-cs"/>
              </a:rPr>
              <a:t>MOST LAUNCHED, USED, &amp; LOVED</a:t>
            </a:r>
          </a:p>
        </p:txBody>
      </p:sp>
      <p:sp>
        <p:nvSpPr>
          <p:cNvPr id="14" name="Rectangle 13">
            <a:extLst>
              <a:ext uri="{FF2B5EF4-FFF2-40B4-BE49-F238E27FC236}">
                <a16:creationId xmlns:a16="http://schemas.microsoft.com/office/drawing/2014/main" id="{AF1A9D02-796D-D548-B093-7A2AE8A108FD}"/>
              </a:ext>
            </a:extLst>
          </p:cNvPr>
          <p:cNvSpPr/>
          <p:nvPr/>
        </p:nvSpPr>
        <p:spPr>
          <a:xfrm>
            <a:off x="1081315" y="4320296"/>
            <a:ext cx="6096000" cy="1398460"/>
          </a:xfrm>
          <a:prstGeom prst="rect">
            <a:avLst/>
          </a:prstGeom>
        </p:spPr>
        <p:txBody>
          <a:bodyPr>
            <a:spAutoFit/>
          </a:bodyPr>
          <a:lstStyle/>
          <a:p>
            <a:pPr marL="0" marR="0" lvl="0" indent="0" algn="l" defTabSz="914400" rtl="0" eaLnBrk="1" fontAlgn="auto" latinLnBrk="0" hangingPunct="1">
              <a:lnSpc>
                <a:spcPct val="150000"/>
              </a:lnSpc>
              <a:spcBef>
                <a:spcPts val="0"/>
              </a:spcBef>
              <a:spcAft>
                <a:spcPts val="400"/>
              </a:spcAft>
              <a:buClr>
                <a:srgbClr val="DC382C"/>
              </a:buClr>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7,770+ </a:t>
            </a:r>
            <a:r>
              <a:rPr kumimoji="0" lang="en-US" sz="1800" b="0" i="0" u="none" strike="noStrike" kern="1200" cap="none" spc="0" normalizeH="0" baseline="0" noProof="0" dirty="0">
                <a:ln>
                  <a:noFill/>
                </a:ln>
                <a:solidFill>
                  <a:srgbClr val="FFFFFF"/>
                </a:solidFill>
                <a:effectLst/>
                <a:uLnTx/>
                <a:uFillTx/>
                <a:latin typeface="Calibri"/>
                <a:ea typeface="+mn-ea"/>
                <a:cs typeface="+mn-cs"/>
              </a:rPr>
              <a:t>Customers</a:t>
            </a:r>
          </a:p>
          <a:p>
            <a:pPr marL="0" marR="0" lvl="0" indent="0" algn="l" defTabSz="914400" rtl="0" eaLnBrk="1" fontAlgn="auto" latinLnBrk="0" hangingPunct="1">
              <a:lnSpc>
                <a:spcPct val="150000"/>
              </a:lnSpc>
              <a:spcBef>
                <a:spcPts val="0"/>
              </a:spcBef>
              <a:spcAft>
                <a:spcPts val="400"/>
              </a:spcAft>
              <a:buClr>
                <a:srgbClr val="DC382C"/>
              </a:buClr>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50% </a:t>
            </a:r>
            <a:r>
              <a:rPr kumimoji="0" lang="en-US" sz="1800" b="0" i="0" u="none" strike="noStrike" kern="1200" cap="none" spc="0" normalizeH="0" baseline="0" noProof="0" dirty="0">
                <a:ln>
                  <a:noFill/>
                </a:ln>
                <a:solidFill>
                  <a:srgbClr val="FFFFFF"/>
                </a:solidFill>
                <a:effectLst/>
                <a:uLnTx/>
                <a:uFillTx/>
                <a:latin typeface="Calibri"/>
                <a:ea typeface="+mn-ea"/>
                <a:cs typeface="+mn-cs"/>
              </a:rPr>
              <a:t>of Fortune 10 </a:t>
            </a:r>
          </a:p>
          <a:p>
            <a:pPr marL="0" marR="0" lvl="0" indent="0" algn="l" defTabSz="914400" rtl="0" eaLnBrk="1" fontAlgn="auto" latinLnBrk="0" hangingPunct="1">
              <a:lnSpc>
                <a:spcPct val="150000"/>
              </a:lnSpc>
              <a:spcBef>
                <a:spcPts val="0"/>
              </a:spcBef>
              <a:spcAft>
                <a:spcPts val="400"/>
              </a:spcAft>
              <a:buClr>
                <a:srgbClr val="DC382C"/>
              </a:buClr>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mn-ea"/>
                <a:cs typeface="+mn-cs"/>
              </a:rPr>
              <a:t>30% </a:t>
            </a:r>
            <a:r>
              <a:rPr kumimoji="0" lang="en-US" sz="1800" b="0" i="0" u="none" strike="noStrike" kern="1200" cap="none" spc="0" normalizeH="0" baseline="0" noProof="0" dirty="0">
                <a:ln>
                  <a:noFill/>
                </a:ln>
                <a:solidFill>
                  <a:srgbClr val="FFFFFF"/>
                </a:solidFill>
                <a:effectLst/>
                <a:uLnTx/>
                <a:uFillTx/>
                <a:latin typeface="Calibri"/>
                <a:ea typeface="+mn-ea"/>
                <a:cs typeface="+mn-cs"/>
              </a:rPr>
              <a:t>of Fortune 100</a:t>
            </a:r>
          </a:p>
        </p:txBody>
      </p:sp>
      <p:pic>
        <p:nvPicPr>
          <p:cNvPr id="30" name="Picture 29">
            <a:extLst>
              <a:ext uri="{FF2B5EF4-FFF2-40B4-BE49-F238E27FC236}">
                <a16:creationId xmlns:a16="http://schemas.microsoft.com/office/drawing/2014/main" id="{0C205D4D-CD41-2541-BB8B-FEAA221261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69575" y="6253942"/>
            <a:ext cx="1219200" cy="299258"/>
          </a:xfrm>
          <a:prstGeom prst="rect">
            <a:avLst/>
          </a:prstGeom>
        </p:spPr>
      </p:pic>
      <p:cxnSp>
        <p:nvCxnSpPr>
          <p:cNvPr id="33" name="Straight Connector 32">
            <a:extLst>
              <a:ext uri="{FF2B5EF4-FFF2-40B4-BE49-F238E27FC236}">
                <a16:creationId xmlns:a16="http://schemas.microsoft.com/office/drawing/2014/main" id="{961E8206-BA00-EE4E-AD58-18EB46714771}"/>
              </a:ext>
            </a:extLst>
          </p:cNvPr>
          <p:cNvCxnSpPr>
            <a:cxnSpLocks/>
          </p:cNvCxnSpPr>
          <p:nvPr/>
        </p:nvCxnSpPr>
        <p:spPr>
          <a:xfrm>
            <a:off x="1165922" y="4049486"/>
            <a:ext cx="97770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31AAE56A-1C07-F446-A238-4EC2FF4A60D5}"/>
              </a:ext>
            </a:extLst>
          </p:cNvPr>
          <p:cNvSpPr/>
          <p:nvPr/>
        </p:nvSpPr>
        <p:spPr>
          <a:xfrm>
            <a:off x="1064878" y="2787135"/>
            <a:ext cx="2802562" cy="112851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400"/>
              </a:spcAft>
              <a:buClr>
                <a:srgbClr val="DC382C"/>
              </a:buClr>
              <a:buSzTx/>
              <a:buFontTx/>
              <a:buNone/>
              <a:tabLst/>
              <a:defRPr/>
            </a:pPr>
            <a:r>
              <a:rPr kumimoji="0" lang="en-US" sz="3200" b="1" i="0" u="none" strike="noStrike" kern="1200" cap="none" spc="0" normalizeH="0" baseline="0" noProof="0" dirty="0">
                <a:ln>
                  <a:noFill/>
                </a:ln>
                <a:solidFill>
                  <a:srgbClr val="FFFFFF"/>
                </a:solidFill>
                <a:effectLst/>
                <a:uLnTx/>
                <a:uFillTx/>
                <a:latin typeface="Calibri"/>
                <a:ea typeface="+mn-ea"/>
                <a:cs typeface="+mn-cs"/>
              </a:rPr>
              <a:t>1M+ Databases</a:t>
            </a:r>
          </a:p>
          <a:p>
            <a:pPr marL="0" marR="0" lvl="0" indent="0" algn="l" defTabSz="914400" rtl="0" eaLnBrk="1" fontAlgn="auto" latinLnBrk="0" hangingPunct="1">
              <a:lnSpc>
                <a:spcPct val="100000"/>
              </a:lnSpc>
              <a:spcBef>
                <a:spcPts val="0"/>
              </a:spcBef>
              <a:spcAft>
                <a:spcPts val="400"/>
              </a:spcAft>
              <a:buClr>
                <a:srgbClr val="DC382C"/>
              </a:buClr>
              <a:buSzTx/>
              <a:buFontTx/>
              <a:buNone/>
              <a:tabLst/>
              <a:defRPr/>
            </a:pPr>
            <a:r>
              <a:rPr kumimoji="0" lang="en-US" sz="3200" b="1" i="0" u="none" strike="noStrike" kern="1200" cap="none" spc="0" normalizeH="0" baseline="0" noProof="0" dirty="0">
                <a:ln>
                  <a:noFill/>
                </a:ln>
                <a:solidFill>
                  <a:srgbClr val="FFFFFF"/>
                </a:solidFill>
                <a:effectLst/>
                <a:uLnTx/>
                <a:uFillTx/>
                <a:latin typeface="Calibri"/>
                <a:ea typeface="+mn-ea"/>
                <a:cs typeface="+mn-cs"/>
              </a:rPr>
              <a:t>created</a:t>
            </a:r>
          </a:p>
        </p:txBody>
      </p:sp>
      <p:sp>
        <p:nvSpPr>
          <p:cNvPr id="23" name="Rectangle 22">
            <a:extLst>
              <a:ext uri="{FF2B5EF4-FFF2-40B4-BE49-F238E27FC236}">
                <a16:creationId xmlns:a16="http://schemas.microsoft.com/office/drawing/2014/main" id="{767C646F-7820-8C42-B23B-EEC3A3D4086C}"/>
              </a:ext>
            </a:extLst>
          </p:cNvPr>
          <p:cNvSpPr/>
          <p:nvPr/>
        </p:nvSpPr>
        <p:spPr>
          <a:xfrm>
            <a:off x="9289141" y="4320296"/>
            <a:ext cx="2852057" cy="13984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400"/>
              </a:spcAft>
              <a:buClr>
                <a:srgbClr val="DC382C"/>
              </a:buClr>
              <a:buSzTx/>
              <a:buFontTx/>
              <a:buNone/>
              <a:tabLst/>
              <a:defRPr/>
            </a:pPr>
            <a:r>
              <a:rPr kumimoji="0" lang="en-US" sz="1800" b="0" i="0" u="none" strike="noStrike" kern="1200" cap="none" spc="0" normalizeH="0" baseline="0" noProof="0" dirty="0">
                <a:ln>
                  <a:noFill/>
                </a:ln>
                <a:solidFill>
                  <a:srgbClr val="FFFFFF"/>
                </a:solidFill>
                <a:effectLst/>
                <a:uLnTx/>
                <a:uFillTx/>
                <a:latin typeface="Calibri"/>
                <a:ea typeface="+mn-ea"/>
                <a:cs typeface="+mn-cs"/>
              </a:rPr>
              <a:t>Open source</a:t>
            </a:r>
          </a:p>
          <a:p>
            <a:pPr marL="0" marR="0" lvl="0" indent="0" algn="l" defTabSz="914400" rtl="0" eaLnBrk="1" fontAlgn="auto" latinLnBrk="0" hangingPunct="1">
              <a:lnSpc>
                <a:spcPct val="150000"/>
              </a:lnSpc>
              <a:spcBef>
                <a:spcPts val="0"/>
              </a:spcBef>
              <a:spcAft>
                <a:spcPts val="400"/>
              </a:spcAft>
              <a:buClr>
                <a:srgbClr val="DC382C"/>
              </a:buClr>
              <a:buSzTx/>
              <a:buFontTx/>
              <a:buNone/>
              <a:tabLst/>
              <a:defRPr/>
            </a:pPr>
            <a:r>
              <a:rPr kumimoji="0" lang="en-US" sz="1800" b="0" i="0" u="none" strike="noStrike" kern="1200" cap="none" spc="0" normalizeH="0" baseline="0" noProof="0" dirty="0">
                <a:ln>
                  <a:noFill/>
                </a:ln>
                <a:solidFill>
                  <a:srgbClr val="FFFFFF"/>
                </a:solidFill>
                <a:effectLst/>
                <a:uLnTx/>
                <a:uFillTx/>
                <a:latin typeface="Calibri"/>
                <a:ea typeface="+mn-ea"/>
                <a:cs typeface="+mn-cs"/>
              </a:rPr>
              <a:t>Built for speed</a:t>
            </a:r>
          </a:p>
          <a:p>
            <a:pPr marL="0" marR="0" lvl="0" indent="0" algn="l" defTabSz="914400" rtl="0" eaLnBrk="1" fontAlgn="auto" latinLnBrk="0" hangingPunct="1">
              <a:lnSpc>
                <a:spcPct val="150000"/>
              </a:lnSpc>
              <a:spcBef>
                <a:spcPts val="0"/>
              </a:spcBef>
              <a:spcAft>
                <a:spcPts val="400"/>
              </a:spcAft>
              <a:buClr>
                <a:srgbClr val="DC382C"/>
              </a:buClr>
              <a:buSzTx/>
              <a:buFontTx/>
              <a:buNone/>
              <a:tabLst/>
              <a:defRPr/>
            </a:pPr>
            <a:r>
              <a:rPr kumimoji="0" lang="en-US" sz="1800" b="0" i="0" u="none" strike="noStrike" kern="1200" cap="none" spc="0" normalizeH="0" baseline="0" noProof="0" dirty="0">
                <a:ln>
                  <a:noFill/>
                </a:ln>
                <a:solidFill>
                  <a:srgbClr val="FFFFFF"/>
                </a:solidFill>
                <a:effectLst/>
                <a:uLnTx/>
                <a:uFillTx/>
                <a:latin typeface="Calibri"/>
                <a:ea typeface="+mn-ea"/>
                <a:cs typeface="+mn-cs"/>
              </a:rPr>
              <a:t>Run anywhere</a:t>
            </a:r>
          </a:p>
        </p:txBody>
      </p:sp>
      <p:cxnSp>
        <p:nvCxnSpPr>
          <p:cNvPr id="35" name="Straight Connector 34">
            <a:extLst>
              <a:ext uri="{FF2B5EF4-FFF2-40B4-BE49-F238E27FC236}">
                <a16:creationId xmlns:a16="http://schemas.microsoft.com/office/drawing/2014/main" id="{8684CCB1-7A22-AE47-99A8-DCC9F1641562}"/>
              </a:ext>
            </a:extLst>
          </p:cNvPr>
          <p:cNvCxnSpPr>
            <a:cxnSpLocks/>
          </p:cNvCxnSpPr>
          <p:nvPr/>
        </p:nvCxnSpPr>
        <p:spPr>
          <a:xfrm>
            <a:off x="9384636" y="4049486"/>
            <a:ext cx="97770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6D4E5FD3-93EC-7C4A-92C7-6E9554D93BE7}"/>
              </a:ext>
            </a:extLst>
          </p:cNvPr>
          <p:cNvSpPr/>
          <p:nvPr/>
        </p:nvSpPr>
        <p:spPr>
          <a:xfrm>
            <a:off x="9283590" y="2787135"/>
            <a:ext cx="2101666" cy="107721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400"/>
              </a:spcAft>
              <a:buClr>
                <a:srgbClr val="DC382C"/>
              </a:buClr>
              <a:buSzTx/>
              <a:buFontTx/>
              <a:buNone/>
              <a:tabLst/>
              <a:defRPr/>
            </a:pPr>
            <a:r>
              <a:rPr kumimoji="0" lang="en-US" sz="3200" b="1" i="0" u="none" strike="noStrike" kern="1200" cap="none" spc="0" normalizeH="0" baseline="0" noProof="0" dirty="0">
                <a:ln>
                  <a:noFill/>
                </a:ln>
                <a:solidFill>
                  <a:srgbClr val="FFFFFF"/>
                </a:solidFill>
                <a:effectLst/>
                <a:uLnTx/>
                <a:uFillTx/>
                <a:latin typeface="Calibri"/>
                <a:ea typeface="+mn-ea"/>
                <a:cs typeface="+mn-cs"/>
              </a:rPr>
              <a:t>Powerful</a:t>
            </a:r>
            <a:br>
              <a:rPr kumimoji="0" lang="en-US" sz="3200" b="1" i="0" u="none" strike="noStrike" kern="1200" cap="none" spc="0" normalizeH="0" baseline="0" noProof="0" dirty="0">
                <a:ln>
                  <a:noFill/>
                </a:ln>
                <a:solidFill>
                  <a:srgbClr val="FFFFFF"/>
                </a:solidFill>
                <a:effectLst/>
                <a:uLnTx/>
                <a:uFillTx/>
                <a:latin typeface="Calibri"/>
                <a:ea typeface="+mn-ea"/>
                <a:cs typeface="+mn-cs"/>
              </a:rPr>
            </a:br>
            <a:r>
              <a:rPr kumimoji="0" lang="en-US" sz="3200" b="1" i="0" u="none" strike="noStrike" kern="1200" cap="none" spc="0" normalizeH="0" baseline="0" noProof="0" dirty="0">
                <a:ln>
                  <a:noFill/>
                </a:ln>
                <a:solidFill>
                  <a:srgbClr val="FFFFFF"/>
                </a:solidFill>
                <a:effectLst/>
                <a:uLnTx/>
                <a:uFillTx/>
                <a:latin typeface="Calibri"/>
                <a:ea typeface="+mn-ea"/>
                <a:cs typeface="+mn-cs"/>
              </a:rPr>
              <a:t>technology</a:t>
            </a:r>
            <a:endParaRPr kumimoji="0" lang="en-US" sz="32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C09BB08A-ADC3-D648-A241-60B12ED1CAE8}"/>
              </a:ext>
            </a:extLst>
          </p:cNvPr>
          <p:cNvSpPr/>
          <p:nvPr/>
        </p:nvSpPr>
        <p:spPr>
          <a:xfrm>
            <a:off x="3973198" y="4504843"/>
            <a:ext cx="4543231" cy="112851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400"/>
              </a:spcAft>
              <a:buClr>
                <a:srgbClr val="DC382C"/>
              </a:buClr>
              <a:buSzTx/>
              <a:buFontTx/>
              <a:buNone/>
              <a:tabLst/>
              <a:defRPr/>
            </a:pPr>
            <a:r>
              <a:rPr kumimoji="0" lang="en-US" sz="3200" b="1" i="0" u="none" strike="noStrike" kern="1200" cap="none" spc="0" normalizeH="0" baseline="0" noProof="0" dirty="0">
                <a:ln>
                  <a:noFill/>
                </a:ln>
                <a:solidFill>
                  <a:srgbClr val="FFFFFF"/>
                </a:solidFill>
                <a:effectLst/>
                <a:uLnTx/>
                <a:uFillTx/>
                <a:latin typeface="Calibri"/>
                <a:ea typeface="+mn-ea"/>
                <a:cs typeface="+mn-cs"/>
              </a:rPr>
              <a:t>Redis</a:t>
            </a:r>
            <a:r>
              <a:rPr kumimoji="0" lang="en-US" sz="3200" b="1" i="0" u="none" strike="noStrike" kern="1200" cap="none" spc="0" normalizeH="0" noProof="0" dirty="0">
                <a:ln>
                  <a:noFill/>
                </a:ln>
                <a:solidFill>
                  <a:srgbClr val="FFFFFF"/>
                </a:solidFill>
                <a:effectLst/>
                <a:uLnTx/>
                <a:uFillTx/>
                <a:latin typeface="Calibri"/>
                <a:ea typeface="+mn-ea"/>
                <a:cs typeface="+mn-cs"/>
              </a:rPr>
              <a:t> Enterprise</a:t>
            </a:r>
            <a:r>
              <a:rPr lang="en-US" sz="3200" b="1" dirty="0">
                <a:solidFill>
                  <a:srgbClr val="FFFFFF"/>
                </a:solidFill>
                <a:latin typeface="Calibri"/>
              </a:rPr>
              <a:t> –</a:t>
            </a:r>
          </a:p>
          <a:p>
            <a:pPr marL="0" marR="0" lvl="0" indent="0" algn="ctr" defTabSz="914400" rtl="0" eaLnBrk="1" fontAlgn="auto" latinLnBrk="0" hangingPunct="1">
              <a:lnSpc>
                <a:spcPct val="100000"/>
              </a:lnSpc>
              <a:spcBef>
                <a:spcPts val="0"/>
              </a:spcBef>
              <a:spcAft>
                <a:spcPts val="400"/>
              </a:spcAft>
              <a:buClr>
                <a:srgbClr val="DC382C"/>
              </a:buClr>
              <a:buSzTx/>
              <a:buFontTx/>
              <a:buNone/>
              <a:tabLst/>
              <a:defRPr/>
            </a:pPr>
            <a:r>
              <a:rPr lang="en-US" sz="3200" b="1" dirty="0">
                <a:solidFill>
                  <a:srgbClr val="FFFFFF"/>
                </a:solidFill>
                <a:latin typeface="Calibri"/>
              </a:rPr>
              <a:t> from the makers of Redis</a:t>
            </a:r>
            <a:endParaRPr kumimoji="0" lang="en-US" sz="3200" b="1" i="0" u="none" strike="noStrike" kern="1200" cap="none" spc="0" normalizeH="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51425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par>
                                <p:cTn id="8" presetID="42" presetClass="path" presetSubtype="0" decel="100000" fill="hold" grpId="1" nodeType="withEffect">
                                  <p:stCondLst>
                                    <p:cond delay="0"/>
                                  </p:stCondLst>
                                  <p:childTnLst>
                                    <p:animMotion origin="layout" path="M -3.54167E-6 2.59259E-6 L -0.32265 -0.00255 " pathEditMode="relative" rAng="0" ptsTypes="AA">
                                      <p:cBhvr>
                                        <p:cTn id="9" dur="750" spd="-100000" fill="hold"/>
                                        <p:tgtEl>
                                          <p:spTgt spid="17"/>
                                        </p:tgtEl>
                                        <p:attrNameLst>
                                          <p:attrName>ppt_x</p:attrName>
                                          <p:attrName>ppt_y</p:attrName>
                                        </p:attrNameLst>
                                      </p:cBhvr>
                                      <p:rCtr x="-16133" y="-139"/>
                                    </p:animMotion>
                                  </p:childTnLst>
                                </p:cTn>
                              </p:par>
                              <p:par>
                                <p:cTn id="10" presetID="10" presetClass="entr" presetSubtype="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10" presetClass="entr" presetSubtype="0" fill="hold" grpId="0" nodeType="withEffect">
                                  <p:stCondLst>
                                    <p:cond delay="15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750"/>
                                        <p:tgtEl>
                                          <p:spTgt spid="36"/>
                                        </p:tgtEl>
                                      </p:cBhvr>
                                    </p:animEffect>
                                  </p:childTnLst>
                                </p:cTn>
                              </p:par>
                              <p:par>
                                <p:cTn id="20" presetID="42" presetClass="path" presetSubtype="0" decel="100000" fill="hold" grpId="1" nodeType="withEffect">
                                  <p:stCondLst>
                                    <p:cond delay="0"/>
                                  </p:stCondLst>
                                  <p:childTnLst>
                                    <p:animMotion origin="layout" path="M 3.75E-6 -3.7037E-6 L 0.23802 -3.7037E-6 " pathEditMode="relative" rAng="0" ptsTypes="AA">
                                      <p:cBhvr>
                                        <p:cTn id="21" dur="750" spd="-100000" fill="hold"/>
                                        <p:tgtEl>
                                          <p:spTgt spid="36"/>
                                        </p:tgtEl>
                                        <p:attrNameLst>
                                          <p:attrName>ppt_x</p:attrName>
                                          <p:attrName>ppt_y</p:attrName>
                                        </p:attrNameLst>
                                      </p:cBhvr>
                                      <p:rCtr x="11901" y="0"/>
                                    </p:animMotion>
                                  </p:childTnLst>
                                </p:cTn>
                              </p:par>
                              <p:par>
                                <p:cTn id="22" presetID="10" presetClass="entr" presetSubtype="0"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grpId="0" nodeType="withEffect">
                                  <p:stCondLst>
                                    <p:cond delay="15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750"/>
                                        <p:tgtEl>
                                          <p:spTgt spid="18"/>
                                        </p:tgtEl>
                                      </p:cBhvr>
                                    </p:animEffect>
                                  </p:childTnLst>
                                </p:cTn>
                              </p:par>
                              <p:par>
                                <p:cTn id="32" presetID="42" presetClass="path" presetSubtype="0" decel="100000" fill="hold" grpId="1" nodeType="withEffect">
                                  <p:stCondLst>
                                    <p:cond delay="0"/>
                                  </p:stCondLst>
                                  <p:childTnLst>
                                    <p:animMotion origin="layout" path="M -3.54167E-6 2.59259E-6 L -0.32265 -0.00255 " pathEditMode="relative" rAng="0" ptsTypes="AA">
                                      <p:cBhvr>
                                        <p:cTn id="33" dur="750" spd="-100000" fill="hold"/>
                                        <p:tgtEl>
                                          <p:spTgt spid="18"/>
                                        </p:tgtEl>
                                        <p:attrNameLst>
                                          <p:attrName>ppt_x</p:attrName>
                                          <p:attrName>ppt_y</p:attrName>
                                        </p:attrNameLst>
                                      </p:cBhvr>
                                      <p:rCtr x="-16133"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7" grpId="1"/>
      <p:bldP spid="23" grpId="0"/>
      <p:bldP spid="36" grpId="0"/>
      <p:bldP spid="36" grpId="1"/>
      <p:bldP spid="18" grpId="0"/>
      <p:bldP spid="1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What is it used for?</a:t>
            </a:r>
          </a:p>
        </p:txBody>
      </p:sp>
      <p:sp>
        <p:nvSpPr>
          <p:cNvPr id="3" name="TextBox 2">
            <a:extLst>
              <a:ext uri="{FF2B5EF4-FFF2-40B4-BE49-F238E27FC236}">
                <a16:creationId xmlns:a16="http://schemas.microsoft.com/office/drawing/2014/main" id="{3F066A42-9DB9-4C1A-9F6F-10515A8BD0C2}"/>
              </a:ext>
            </a:extLst>
          </p:cNvPr>
          <p:cNvSpPr txBox="1"/>
          <p:nvPr/>
        </p:nvSpPr>
        <p:spPr>
          <a:xfrm>
            <a:off x="663388" y="2107120"/>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Caching</a:t>
            </a:r>
          </a:p>
        </p:txBody>
      </p:sp>
      <p:sp>
        <p:nvSpPr>
          <p:cNvPr id="4" name="TextBox 3">
            <a:extLst>
              <a:ext uri="{FF2B5EF4-FFF2-40B4-BE49-F238E27FC236}">
                <a16:creationId xmlns:a16="http://schemas.microsoft.com/office/drawing/2014/main" id="{62DF7191-460E-42E4-AE02-38100437BCC9}"/>
              </a:ext>
            </a:extLst>
          </p:cNvPr>
          <p:cNvSpPr txBox="1"/>
          <p:nvPr/>
        </p:nvSpPr>
        <p:spPr>
          <a:xfrm>
            <a:off x="2837091" y="2107120"/>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Session management</a:t>
            </a:r>
          </a:p>
        </p:txBody>
      </p:sp>
      <p:sp>
        <p:nvSpPr>
          <p:cNvPr id="5" name="TextBox 4">
            <a:extLst>
              <a:ext uri="{FF2B5EF4-FFF2-40B4-BE49-F238E27FC236}">
                <a16:creationId xmlns:a16="http://schemas.microsoft.com/office/drawing/2014/main" id="{7F80AA98-2AC2-4986-ACD9-EEF1070976CB}"/>
              </a:ext>
            </a:extLst>
          </p:cNvPr>
          <p:cNvSpPr txBox="1"/>
          <p:nvPr/>
        </p:nvSpPr>
        <p:spPr>
          <a:xfrm>
            <a:off x="4994753" y="2107120"/>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High-speed transactions</a:t>
            </a:r>
          </a:p>
        </p:txBody>
      </p:sp>
      <p:sp>
        <p:nvSpPr>
          <p:cNvPr id="6" name="TextBox 5">
            <a:extLst>
              <a:ext uri="{FF2B5EF4-FFF2-40B4-BE49-F238E27FC236}">
                <a16:creationId xmlns:a16="http://schemas.microsoft.com/office/drawing/2014/main" id="{8EDC88E0-729A-4BA8-8D47-7E7A33FC7FAD}"/>
              </a:ext>
            </a:extLst>
          </p:cNvPr>
          <p:cNvSpPr txBox="1"/>
          <p:nvPr/>
        </p:nvSpPr>
        <p:spPr>
          <a:xfrm>
            <a:off x="7168456" y="2107120"/>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Data ingest</a:t>
            </a:r>
          </a:p>
        </p:txBody>
      </p:sp>
      <p:sp>
        <p:nvSpPr>
          <p:cNvPr id="7" name="TextBox 6">
            <a:extLst>
              <a:ext uri="{FF2B5EF4-FFF2-40B4-BE49-F238E27FC236}">
                <a16:creationId xmlns:a16="http://schemas.microsoft.com/office/drawing/2014/main" id="{4A40D85E-CA10-4637-A723-4F8F3A4BE18A}"/>
              </a:ext>
            </a:extLst>
          </p:cNvPr>
          <p:cNvSpPr txBox="1"/>
          <p:nvPr/>
        </p:nvSpPr>
        <p:spPr>
          <a:xfrm>
            <a:off x="9310076" y="2107120"/>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Leaderboards</a:t>
            </a:r>
          </a:p>
        </p:txBody>
      </p:sp>
      <p:sp>
        <p:nvSpPr>
          <p:cNvPr id="8" name="TextBox 7">
            <a:extLst>
              <a:ext uri="{FF2B5EF4-FFF2-40B4-BE49-F238E27FC236}">
                <a16:creationId xmlns:a16="http://schemas.microsoft.com/office/drawing/2014/main" id="{4F905112-D718-4CB1-BE4F-F90F222F2A02}"/>
              </a:ext>
            </a:extLst>
          </p:cNvPr>
          <p:cNvSpPr txBox="1"/>
          <p:nvPr/>
        </p:nvSpPr>
        <p:spPr>
          <a:xfrm>
            <a:off x="671410" y="3351576"/>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Recommendation engines</a:t>
            </a:r>
          </a:p>
        </p:txBody>
      </p:sp>
      <p:sp>
        <p:nvSpPr>
          <p:cNvPr id="9" name="TextBox 8">
            <a:extLst>
              <a:ext uri="{FF2B5EF4-FFF2-40B4-BE49-F238E27FC236}">
                <a16:creationId xmlns:a16="http://schemas.microsoft.com/office/drawing/2014/main" id="{BEDD232F-3387-4F36-8226-E50C384224E0}"/>
              </a:ext>
            </a:extLst>
          </p:cNvPr>
          <p:cNvSpPr txBox="1"/>
          <p:nvPr/>
        </p:nvSpPr>
        <p:spPr>
          <a:xfrm>
            <a:off x="2831666" y="3351576"/>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Fraud mitigation</a:t>
            </a:r>
          </a:p>
        </p:txBody>
      </p:sp>
      <p:sp>
        <p:nvSpPr>
          <p:cNvPr id="10" name="TextBox 9">
            <a:extLst>
              <a:ext uri="{FF2B5EF4-FFF2-40B4-BE49-F238E27FC236}">
                <a16:creationId xmlns:a16="http://schemas.microsoft.com/office/drawing/2014/main" id="{C7D224B3-A323-45B5-B4C6-A766BA8D5CB3}"/>
              </a:ext>
            </a:extLst>
          </p:cNvPr>
          <p:cNvSpPr txBox="1"/>
          <p:nvPr/>
        </p:nvSpPr>
        <p:spPr>
          <a:xfrm>
            <a:off x="5002775" y="3351576"/>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Ads bidding &amp; serving</a:t>
            </a:r>
          </a:p>
        </p:txBody>
      </p:sp>
      <p:sp>
        <p:nvSpPr>
          <p:cNvPr id="11" name="TextBox 10">
            <a:extLst>
              <a:ext uri="{FF2B5EF4-FFF2-40B4-BE49-F238E27FC236}">
                <a16:creationId xmlns:a16="http://schemas.microsoft.com/office/drawing/2014/main" id="{B52FCDF2-30A5-4768-998F-CEFE27B4A00C}"/>
              </a:ext>
            </a:extLst>
          </p:cNvPr>
          <p:cNvSpPr txBox="1"/>
          <p:nvPr/>
        </p:nvSpPr>
        <p:spPr>
          <a:xfrm>
            <a:off x="7163031" y="3171149"/>
            <a:ext cx="2149642" cy="523220"/>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Feature store &amp; model store for ML/AI</a:t>
            </a:r>
          </a:p>
        </p:txBody>
      </p:sp>
      <p:sp>
        <p:nvSpPr>
          <p:cNvPr id="12" name="TextBox 11">
            <a:extLst>
              <a:ext uri="{FF2B5EF4-FFF2-40B4-BE49-F238E27FC236}">
                <a16:creationId xmlns:a16="http://schemas.microsoft.com/office/drawing/2014/main" id="{2ED59446-3CC9-4BBC-9633-BDB43D254DFB}"/>
              </a:ext>
            </a:extLst>
          </p:cNvPr>
          <p:cNvSpPr txBox="1"/>
          <p:nvPr/>
        </p:nvSpPr>
        <p:spPr>
          <a:xfrm>
            <a:off x="9318098" y="3351576"/>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Real-time AI inferencing</a:t>
            </a:r>
          </a:p>
        </p:txBody>
      </p:sp>
      <p:sp>
        <p:nvSpPr>
          <p:cNvPr id="13" name="TextBox 12">
            <a:extLst>
              <a:ext uri="{FF2B5EF4-FFF2-40B4-BE49-F238E27FC236}">
                <a16:creationId xmlns:a16="http://schemas.microsoft.com/office/drawing/2014/main" id="{966AAB69-C36E-4DE9-9CEC-EAB06EE1C797}"/>
              </a:ext>
            </a:extLst>
          </p:cNvPr>
          <p:cNvSpPr txBox="1"/>
          <p:nvPr/>
        </p:nvSpPr>
        <p:spPr>
          <a:xfrm>
            <a:off x="667871" y="4430451"/>
            <a:ext cx="2149642" cy="523220"/>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Identity and access management</a:t>
            </a:r>
          </a:p>
        </p:txBody>
      </p:sp>
      <p:sp>
        <p:nvSpPr>
          <p:cNvPr id="14" name="TextBox 13">
            <a:extLst>
              <a:ext uri="{FF2B5EF4-FFF2-40B4-BE49-F238E27FC236}">
                <a16:creationId xmlns:a16="http://schemas.microsoft.com/office/drawing/2014/main" id="{250882A5-AD67-41CC-9324-FC1F274F6488}"/>
              </a:ext>
            </a:extLst>
          </p:cNvPr>
          <p:cNvSpPr txBox="1"/>
          <p:nvPr/>
        </p:nvSpPr>
        <p:spPr>
          <a:xfrm>
            <a:off x="2841574" y="4587728"/>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Distributed messaging</a:t>
            </a:r>
          </a:p>
        </p:txBody>
      </p:sp>
      <p:sp>
        <p:nvSpPr>
          <p:cNvPr id="15" name="TextBox 14">
            <a:extLst>
              <a:ext uri="{FF2B5EF4-FFF2-40B4-BE49-F238E27FC236}">
                <a16:creationId xmlns:a16="http://schemas.microsoft.com/office/drawing/2014/main" id="{8BBD0822-716D-47B4-B089-1D59A0E6A89C}"/>
              </a:ext>
            </a:extLst>
          </p:cNvPr>
          <p:cNvSpPr txBox="1"/>
          <p:nvPr/>
        </p:nvSpPr>
        <p:spPr>
          <a:xfrm>
            <a:off x="4999236" y="4587728"/>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Real-time data indexing</a:t>
            </a:r>
          </a:p>
        </p:txBody>
      </p:sp>
      <p:sp>
        <p:nvSpPr>
          <p:cNvPr id="16" name="TextBox 15">
            <a:extLst>
              <a:ext uri="{FF2B5EF4-FFF2-40B4-BE49-F238E27FC236}">
                <a16:creationId xmlns:a16="http://schemas.microsoft.com/office/drawing/2014/main" id="{3B08E9E4-757D-49A5-A4BC-C604A52441B2}"/>
              </a:ext>
            </a:extLst>
          </p:cNvPr>
          <p:cNvSpPr txBox="1"/>
          <p:nvPr/>
        </p:nvSpPr>
        <p:spPr>
          <a:xfrm>
            <a:off x="7172939" y="4430451"/>
            <a:ext cx="2149642" cy="523220"/>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Real-time and </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ephemeral search</a:t>
            </a:r>
          </a:p>
        </p:txBody>
      </p:sp>
      <p:sp>
        <p:nvSpPr>
          <p:cNvPr id="17" name="TextBox 16">
            <a:extLst>
              <a:ext uri="{FF2B5EF4-FFF2-40B4-BE49-F238E27FC236}">
                <a16:creationId xmlns:a16="http://schemas.microsoft.com/office/drawing/2014/main" id="{A812CE1B-88A9-49DE-8B44-B34543CC3990}"/>
              </a:ext>
            </a:extLst>
          </p:cNvPr>
          <p:cNvSpPr txBox="1"/>
          <p:nvPr/>
        </p:nvSpPr>
        <p:spPr>
          <a:xfrm>
            <a:off x="9314559" y="4587728"/>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Real-time analytics</a:t>
            </a:r>
          </a:p>
        </p:txBody>
      </p:sp>
      <p:sp>
        <p:nvSpPr>
          <p:cNvPr id="18" name="TextBox 17">
            <a:extLst>
              <a:ext uri="{FF2B5EF4-FFF2-40B4-BE49-F238E27FC236}">
                <a16:creationId xmlns:a16="http://schemas.microsoft.com/office/drawing/2014/main" id="{D8A84ED9-5239-4CF3-BDB0-D6FB2204787B}"/>
              </a:ext>
            </a:extLst>
          </p:cNvPr>
          <p:cNvSpPr txBox="1"/>
          <p:nvPr/>
        </p:nvSpPr>
        <p:spPr>
          <a:xfrm>
            <a:off x="675893" y="5663332"/>
            <a:ext cx="2149642" cy="523220"/>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Application metrics &amp; forecast</a:t>
            </a:r>
          </a:p>
        </p:txBody>
      </p:sp>
      <p:sp>
        <p:nvSpPr>
          <p:cNvPr id="19" name="TextBox 18">
            <a:extLst>
              <a:ext uri="{FF2B5EF4-FFF2-40B4-BE49-F238E27FC236}">
                <a16:creationId xmlns:a16="http://schemas.microsoft.com/office/drawing/2014/main" id="{0C3BBD80-43A2-406D-B800-F2184686DC38}"/>
              </a:ext>
            </a:extLst>
          </p:cNvPr>
          <p:cNvSpPr txBox="1"/>
          <p:nvPr/>
        </p:nvSpPr>
        <p:spPr>
          <a:xfrm>
            <a:off x="2836149" y="5832184"/>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Personalization</a:t>
            </a:r>
          </a:p>
        </p:txBody>
      </p:sp>
      <p:sp>
        <p:nvSpPr>
          <p:cNvPr id="20" name="TextBox 19">
            <a:extLst>
              <a:ext uri="{FF2B5EF4-FFF2-40B4-BE49-F238E27FC236}">
                <a16:creationId xmlns:a16="http://schemas.microsoft.com/office/drawing/2014/main" id="{B29DA3FE-CE28-4EF8-8D41-85A9355ED442}"/>
              </a:ext>
            </a:extLst>
          </p:cNvPr>
          <p:cNvSpPr txBox="1"/>
          <p:nvPr/>
        </p:nvSpPr>
        <p:spPr>
          <a:xfrm>
            <a:off x="5007258" y="5832184"/>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Social networking</a:t>
            </a:r>
          </a:p>
        </p:txBody>
      </p:sp>
      <p:sp>
        <p:nvSpPr>
          <p:cNvPr id="21" name="TextBox 20">
            <a:extLst>
              <a:ext uri="{FF2B5EF4-FFF2-40B4-BE49-F238E27FC236}">
                <a16:creationId xmlns:a16="http://schemas.microsoft.com/office/drawing/2014/main" id="{256FF56F-4A94-4094-95DA-48A1A65B160C}"/>
              </a:ext>
            </a:extLst>
          </p:cNvPr>
          <p:cNvSpPr txBox="1"/>
          <p:nvPr/>
        </p:nvSpPr>
        <p:spPr>
          <a:xfrm>
            <a:off x="7167514" y="5832184"/>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Knowledge graph</a:t>
            </a:r>
          </a:p>
        </p:txBody>
      </p:sp>
      <p:sp>
        <p:nvSpPr>
          <p:cNvPr id="22" name="TextBox 21">
            <a:extLst>
              <a:ext uri="{FF2B5EF4-FFF2-40B4-BE49-F238E27FC236}">
                <a16:creationId xmlns:a16="http://schemas.microsoft.com/office/drawing/2014/main" id="{81F4006A-1C12-4096-AB6D-382BCA887445}"/>
              </a:ext>
            </a:extLst>
          </p:cNvPr>
          <p:cNvSpPr txBox="1"/>
          <p:nvPr/>
        </p:nvSpPr>
        <p:spPr>
          <a:xfrm>
            <a:off x="9322581" y="5832184"/>
            <a:ext cx="2149642" cy="307777"/>
          </a:xfrm>
          <a:prstGeom prst="rect">
            <a:avLst/>
          </a:prstGeom>
          <a:noFill/>
        </p:spPr>
        <p:txBody>
          <a:bodyPr wrap="square" rtlCol="0">
            <a:spAutoFit/>
          </a:bodyPr>
          <a:lstStyle/>
          <a:p>
            <a:pPr algn="ctr"/>
            <a:r>
              <a:rPr lang="en-US" sz="1400" dirty="0">
                <a:solidFill>
                  <a:schemeClr val="tx1"/>
                </a:solidFill>
                <a:latin typeface="Calibri" panose="020F0502020204030204" pitchFamily="34" charset="0"/>
                <a:cs typeface="Calibri" panose="020F0502020204030204" pitchFamily="34" charset="0"/>
              </a:rPr>
              <a:t>Rate Limiter</a:t>
            </a:r>
          </a:p>
        </p:txBody>
      </p:sp>
      <p:pic>
        <p:nvPicPr>
          <p:cNvPr id="23" name="Picture 22" descr="Icon&#10;&#10;Description automatically generated">
            <a:extLst>
              <a:ext uri="{FF2B5EF4-FFF2-40B4-BE49-F238E27FC236}">
                <a16:creationId xmlns:a16="http://schemas.microsoft.com/office/drawing/2014/main" id="{AB07E358-EED7-46B4-9D99-34946963938E}"/>
              </a:ext>
            </a:extLst>
          </p:cNvPr>
          <p:cNvPicPr>
            <a:picLocks noChangeAspect="1"/>
          </p:cNvPicPr>
          <p:nvPr/>
        </p:nvPicPr>
        <p:blipFill>
          <a:blip r:embed="rId2"/>
          <a:stretch>
            <a:fillRect/>
          </a:stretch>
        </p:blipFill>
        <p:spPr>
          <a:xfrm>
            <a:off x="10041431" y="1319962"/>
            <a:ext cx="698302" cy="698302"/>
          </a:xfrm>
          <a:prstGeom prst="rect">
            <a:avLst/>
          </a:prstGeom>
        </p:spPr>
      </p:pic>
      <p:pic>
        <p:nvPicPr>
          <p:cNvPr id="24" name="Picture 23" descr="Icon&#10;&#10;Description automatically generated">
            <a:extLst>
              <a:ext uri="{FF2B5EF4-FFF2-40B4-BE49-F238E27FC236}">
                <a16:creationId xmlns:a16="http://schemas.microsoft.com/office/drawing/2014/main" id="{035A17BC-08E0-4B7E-9EB3-43CF33B45DFD}"/>
              </a:ext>
            </a:extLst>
          </p:cNvPr>
          <p:cNvPicPr>
            <a:picLocks noChangeAspect="1"/>
          </p:cNvPicPr>
          <p:nvPr/>
        </p:nvPicPr>
        <p:blipFill>
          <a:blip r:embed="rId3"/>
          <a:stretch>
            <a:fillRect/>
          </a:stretch>
        </p:blipFill>
        <p:spPr>
          <a:xfrm>
            <a:off x="1456363" y="1389784"/>
            <a:ext cx="588659" cy="588659"/>
          </a:xfrm>
          <a:prstGeom prst="rect">
            <a:avLst/>
          </a:prstGeom>
        </p:spPr>
      </p:pic>
      <p:pic>
        <p:nvPicPr>
          <p:cNvPr id="25" name="Picture 24" descr="Icon&#10;&#10;Description automatically generated">
            <a:extLst>
              <a:ext uri="{FF2B5EF4-FFF2-40B4-BE49-F238E27FC236}">
                <a16:creationId xmlns:a16="http://schemas.microsoft.com/office/drawing/2014/main" id="{210FD4F1-8B62-46EA-8940-08E3F9B7C526}"/>
              </a:ext>
            </a:extLst>
          </p:cNvPr>
          <p:cNvPicPr>
            <a:picLocks noChangeAspect="1"/>
          </p:cNvPicPr>
          <p:nvPr/>
        </p:nvPicPr>
        <p:blipFill>
          <a:blip r:embed="rId4"/>
          <a:stretch>
            <a:fillRect/>
          </a:stretch>
        </p:blipFill>
        <p:spPr>
          <a:xfrm>
            <a:off x="1405775" y="2639389"/>
            <a:ext cx="687454" cy="687454"/>
          </a:xfrm>
          <a:prstGeom prst="rect">
            <a:avLst/>
          </a:prstGeom>
        </p:spPr>
      </p:pic>
      <p:pic>
        <p:nvPicPr>
          <p:cNvPr id="26" name="Picture 25" descr="Icon&#10;&#10;Description automatically generated">
            <a:extLst>
              <a:ext uri="{FF2B5EF4-FFF2-40B4-BE49-F238E27FC236}">
                <a16:creationId xmlns:a16="http://schemas.microsoft.com/office/drawing/2014/main" id="{38409990-914F-4103-AB66-D9C4A80AD75D}"/>
              </a:ext>
            </a:extLst>
          </p:cNvPr>
          <p:cNvPicPr>
            <a:picLocks noChangeAspect="1"/>
          </p:cNvPicPr>
          <p:nvPr/>
        </p:nvPicPr>
        <p:blipFill>
          <a:blip r:embed="rId5"/>
          <a:stretch>
            <a:fillRect/>
          </a:stretch>
        </p:blipFill>
        <p:spPr>
          <a:xfrm>
            <a:off x="1426513" y="5044361"/>
            <a:ext cx="591585" cy="591585"/>
          </a:xfrm>
          <a:prstGeom prst="rect">
            <a:avLst/>
          </a:prstGeom>
        </p:spPr>
      </p:pic>
      <p:pic>
        <p:nvPicPr>
          <p:cNvPr id="27" name="Picture 26" descr="Icon&#10;&#10;Description automatically generated">
            <a:extLst>
              <a:ext uri="{FF2B5EF4-FFF2-40B4-BE49-F238E27FC236}">
                <a16:creationId xmlns:a16="http://schemas.microsoft.com/office/drawing/2014/main" id="{F71D1D7A-6C87-4849-A0DA-B45E99B07705}"/>
              </a:ext>
            </a:extLst>
          </p:cNvPr>
          <p:cNvPicPr>
            <a:picLocks noChangeAspect="1"/>
          </p:cNvPicPr>
          <p:nvPr/>
        </p:nvPicPr>
        <p:blipFill>
          <a:blip r:embed="rId6"/>
          <a:stretch>
            <a:fillRect/>
          </a:stretch>
        </p:blipFill>
        <p:spPr>
          <a:xfrm>
            <a:off x="3651190" y="2722754"/>
            <a:ext cx="533014" cy="533014"/>
          </a:xfrm>
          <a:prstGeom prst="rect">
            <a:avLst/>
          </a:prstGeom>
        </p:spPr>
      </p:pic>
      <p:pic>
        <p:nvPicPr>
          <p:cNvPr id="28" name="Picture 27" descr="Icon&#10;&#10;Description automatically generated">
            <a:extLst>
              <a:ext uri="{FF2B5EF4-FFF2-40B4-BE49-F238E27FC236}">
                <a16:creationId xmlns:a16="http://schemas.microsoft.com/office/drawing/2014/main" id="{AD372E75-4785-40AF-8B16-87F83F96962D}"/>
              </a:ext>
            </a:extLst>
          </p:cNvPr>
          <p:cNvPicPr>
            <a:picLocks noChangeAspect="1"/>
          </p:cNvPicPr>
          <p:nvPr/>
        </p:nvPicPr>
        <p:blipFill>
          <a:blip r:embed="rId7"/>
          <a:stretch>
            <a:fillRect/>
          </a:stretch>
        </p:blipFill>
        <p:spPr>
          <a:xfrm>
            <a:off x="3588318" y="5176389"/>
            <a:ext cx="591585" cy="591585"/>
          </a:xfrm>
          <a:prstGeom prst="rect">
            <a:avLst/>
          </a:prstGeom>
        </p:spPr>
      </p:pic>
      <p:pic>
        <p:nvPicPr>
          <p:cNvPr id="29" name="Picture 28" descr="Icon&#10;&#10;Description automatically generated">
            <a:extLst>
              <a:ext uri="{FF2B5EF4-FFF2-40B4-BE49-F238E27FC236}">
                <a16:creationId xmlns:a16="http://schemas.microsoft.com/office/drawing/2014/main" id="{CC0F74BA-9A37-4F77-899E-56D1BE409A4A}"/>
              </a:ext>
            </a:extLst>
          </p:cNvPr>
          <p:cNvPicPr>
            <a:picLocks noChangeAspect="1"/>
          </p:cNvPicPr>
          <p:nvPr/>
        </p:nvPicPr>
        <p:blipFill>
          <a:blip r:embed="rId8"/>
          <a:stretch>
            <a:fillRect/>
          </a:stretch>
        </p:blipFill>
        <p:spPr>
          <a:xfrm>
            <a:off x="7925109" y="1366570"/>
            <a:ext cx="655695" cy="655695"/>
          </a:xfrm>
          <a:prstGeom prst="rect">
            <a:avLst/>
          </a:prstGeom>
        </p:spPr>
      </p:pic>
      <p:pic>
        <p:nvPicPr>
          <p:cNvPr id="30" name="Picture 29" descr="Icon&#10;&#10;Description automatically generated">
            <a:extLst>
              <a:ext uri="{FF2B5EF4-FFF2-40B4-BE49-F238E27FC236}">
                <a16:creationId xmlns:a16="http://schemas.microsoft.com/office/drawing/2014/main" id="{FF25C207-678D-431F-89AE-D255E601E548}"/>
              </a:ext>
            </a:extLst>
          </p:cNvPr>
          <p:cNvPicPr>
            <a:picLocks noChangeAspect="1"/>
          </p:cNvPicPr>
          <p:nvPr/>
        </p:nvPicPr>
        <p:blipFill>
          <a:blip r:embed="rId9"/>
          <a:stretch>
            <a:fillRect/>
          </a:stretch>
        </p:blipFill>
        <p:spPr>
          <a:xfrm>
            <a:off x="5757181" y="1393716"/>
            <a:ext cx="650744" cy="650744"/>
          </a:xfrm>
          <a:prstGeom prst="rect">
            <a:avLst/>
          </a:prstGeom>
        </p:spPr>
      </p:pic>
      <p:pic>
        <p:nvPicPr>
          <p:cNvPr id="31" name="Picture 30" descr="Icon&#10;&#10;Description automatically generated">
            <a:extLst>
              <a:ext uri="{FF2B5EF4-FFF2-40B4-BE49-F238E27FC236}">
                <a16:creationId xmlns:a16="http://schemas.microsoft.com/office/drawing/2014/main" id="{F83A3CCC-6948-4AE8-BE1E-BA22BDFDE950}"/>
              </a:ext>
            </a:extLst>
          </p:cNvPr>
          <p:cNvPicPr>
            <a:picLocks noChangeAspect="1"/>
          </p:cNvPicPr>
          <p:nvPr/>
        </p:nvPicPr>
        <p:blipFill>
          <a:blip r:embed="rId10"/>
          <a:stretch>
            <a:fillRect/>
          </a:stretch>
        </p:blipFill>
        <p:spPr>
          <a:xfrm>
            <a:off x="5759053" y="3913442"/>
            <a:ext cx="650744" cy="650744"/>
          </a:xfrm>
          <a:prstGeom prst="rect">
            <a:avLst/>
          </a:prstGeom>
        </p:spPr>
      </p:pic>
      <p:pic>
        <p:nvPicPr>
          <p:cNvPr id="32" name="Picture 31" descr="Icon&#10;&#10;Description automatically generated">
            <a:extLst>
              <a:ext uri="{FF2B5EF4-FFF2-40B4-BE49-F238E27FC236}">
                <a16:creationId xmlns:a16="http://schemas.microsoft.com/office/drawing/2014/main" id="{BAFAECF9-E430-4B98-B139-A9A5D08AE5E3}"/>
              </a:ext>
            </a:extLst>
          </p:cNvPr>
          <p:cNvPicPr>
            <a:picLocks noChangeAspect="1"/>
          </p:cNvPicPr>
          <p:nvPr/>
        </p:nvPicPr>
        <p:blipFill>
          <a:blip r:embed="rId11"/>
          <a:stretch>
            <a:fillRect/>
          </a:stretch>
        </p:blipFill>
        <p:spPr>
          <a:xfrm>
            <a:off x="3617957" y="1405100"/>
            <a:ext cx="568941" cy="568941"/>
          </a:xfrm>
          <a:prstGeom prst="rect">
            <a:avLst/>
          </a:prstGeom>
        </p:spPr>
      </p:pic>
      <p:pic>
        <p:nvPicPr>
          <p:cNvPr id="33" name="Picture 32" descr="Icon&#10;&#10;Description automatically generated">
            <a:extLst>
              <a:ext uri="{FF2B5EF4-FFF2-40B4-BE49-F238E27FC236}">
                <a16:creationId xmlns:a16="http://schemas.microsoft.com/office/drawing/2014/main" id="{6959EBB9-48B9-49D2-AA74-EEA7B3BFB89F}"/>
              </a:ext>
            </a:extLst>
          </p:cNvPr>
          <p:cNvPicPr>
            <a:picLocks noChangeAspect="1"/>
          </p:cNvPicPr>
          <p:nvPr/>
        </p:nvPicPr>
        <p:blipFill>
          <a:blip r:embed="rId12"/>
          <a:stretch>
            <a:fillRect/>
          </a:stretch>
        </p:blipFill>
        <p:spPr>
          <a:xfrm>
            <a:off x="5744909" y="5173313"/>
            <a:ext cx="591585" cy="591585"/>
          </a:xfrm>
          <a:prstGeom prst="rect">
            <a:avLst/>
          </a:prstGeom>
        </p:spPr>
      </p:pic>
      <p:pic>
        <p:nvPicPr>
          <p:cNvPr id="34" name="Picture 33" descr="A picture containing icon&#10;&#10;Description automatically generated">
            <a:extLst>
              <a:ext uri="{FF2B5EF4-FFF2-40B4-BE49-F238E27FC236}">
                <a16:creationId xmlns:a16="http://schemas.microsoft.com/office/drawing/2014/main" id="{FCAFD8EE-C45C-42CE-AB14-CCE0FEFDBF9F}"/>
              </a:ext>
            </a:extLst>
          </p:cNvPr>
          <p:cNvPicPr>
            <a:picLocks noChangeAspect="1"/>
          </p:cNvPicPr>
          <p:nvPr/>
        </p:nvPicPr>
        <p:blipFill>
          <a:blip r:embed="rId13"/>
          <a:stretch>
            <a:fillRect/>
          </a:stretch>
        </p:blipFill>
        <p:spPr>
          <a:xfrm>
            <a:off x="9977445" y="3869646"/>
            <a:ext cx="800748" cy="800748"/>
          </a:xfrm>
          <a:prstGeom prst="rect">
            <a:avLst/>
          </a:prstGeom>
        </p:spPr>
      </p:pic>
      <p:pic>
        <p:nvPicPr>
          <p:cNvPr id="35" name="Picture 34" descr="Icon&#10;&#10;Description automatically generated">
            <a:extLst>
              <a:ext uri="{FF2B5EF4-FFF2-40B4-BE49-F238E27FC236}">
                <a16:creationId xmlns:a16="http://schemas.microsoft.com/office/drawing/2014/main" id="{F5281CDE-3C7D-4CDD-B2FA-464E9BD1173C}"/>
              </a:ext>
            </a:extLst>
          </p:cNvPr>
          <p:cNvPicPr>
            <a:picLocks noChangeAspect="1"/>
          </p:cNvPicPr>
          <p:nvPr/>
        </p:nvPicPr>
        <p:blipFill>
          <a:blip r:embed="rId14"/>
          <a:stretch>
            <a:fillRect/>
          </a:stretch>
        </p:blipFill>
        <p:spPr>
          <a:xfrm>
            <a:off x="3592419" y="3968020"/>
            <a:ext cx="580185" cy="580185"/>
          </a:xfrm>
          <a:prstGeom prst="rect">
            <a:avLst/>
          </a:prstGeom>
        </p:spPr>
      </p:pic>
      <p:pic>
        <p:nvPicPr>
          <p:cNvPr id="36" name="Picture 35" descr="Icon&#10;&#10;Description automatically generated">
            <a:extLst>
              <a:ext uri="{FF2B5EF4-FFF2-40B4-BE49-F238E27FC236}">
                <a16:creationId xmlns:a16="http://schemas.microsoft.com/office/drawing/2014/main" id="{73575A56-FA19-41F6-B8F2-770C223CA4F1}"/>
              </a:ext>
            </a:extLst>
          </p:cNvPr>
          <p:cNvPicPr>
            <a:picLocks noChangeAspect="1"/>
          </p:cNvPicPr>
          <p:nvPr/>
        </p:nvPicPr>
        <p:blipFill>
          <a:blip r:embed="rId15"/>
          <a:stretch>
            <a:fillRect/>
          </a:stretch>
        </p:blipFill>
        <p:spPr>
          <a:xfrm>
            <a:off x="7939965" y="5200203"/>
            <a:ext cx="537805" cy="537805"/>
          </a:xfrm>
          <a:prstGeom prst="rect">
            <a:avLst/>
          </a:prstGeom>
        </p:spPr>
      </p:pic>
      <p:pic>
        <p:nvPicPr>
          <p:cNvPr id="37" name="Picture 36" descr="Icon&#10;&#10;Description automatically generated">
            <a:extLst>
              <a:ext uri="{FF2B5EF4-FFF2-40B4-BE49-F238E27FC236}">
                <a16:creationId xmlns:a16="http://schemas.microsoft.com/office/drawing/2014/main" id="{2AC21B8D-8897-43F5-918B-96220C757C60}"/>
              </a:ext>
            </a:extLst>
          </p:cNvPr>
          <p:cNvPicPr>
            <a:picLocks noChangeAspect="1"/>
          </p:cNvPicPr>
          <p:nvPr/>
        </p:nvPicPr>
        <p:blipFill>
          <a:blip r:embed="rId16"/>
          <a:stretch>
            <a:fillRect/>
          </a:stretch>
        </p:blipFill>
        <p:spPr>
          <a:xfrm>
            <a:off x="7955872" y="3876388"/>
            <a:ext cx="514181" cy="514181"/>
          </a:xfrm>
          <a:prstGeom prst="rect">
            <a:avLst/>
          </a:prstGeom>
        </p:spPr>
      </p:pic>
      <p:pic>
        <p:nvPicPr>
          <p:cNvPr id="38" name="Picture 37" descr="Icon&#10;&#10;Description automatically generated">
            <a:extLst>
              <a:ext uri="{FF2B5EF4-FFF2-40B4-BE49-F238E27FC236}">
                <a16:creationId xmlns:a16="http://schemas.microsoft.com/office/drawing/2014/main" id="{83742B6B-A4BD-4069-8C20-1C86D8CDE920}"/>
              </a:ext>
            </a:extLst>
          </p:cNvPr>
          <p:cNvPicPr>
            <a:picLocks noChangeAspect="1"/>
          </p:cNvPicPr>
          <p:nvPr/>
        </p:nvPicPr>
        <p:blipFill>
          <a:blip r:embed="rId17"/>
          <a:stretch>
            <a:fillRect/>
          </a:stretch>
        </p:blipFill>
        <p:spPr>
          <a:xfrm>
            <a:off x="10089087" y="2712773"/>
            <a:ext cx="575645" cy="575645"/>
          </a:xfrm>
          <a:prstGeom prst="rect">
            <a:avLst/>
          </a:prstGeom>
        </p:spPr>
      </p:pic>
      <p:pic>
        <p:nvPicPr>
          <p:cNvPr id="39" name="Picture 38" descr="Icon&#10;&#10;Description automatically generated">
            <a:extLst>
              <a:ext uri="{FF2B5EF4-FFF2-40B4-BE49-F238E27FC236}">
                <a16:creationId xmlns:a16="http://schemas.microsoft.com/office/drawing/2014/main" id="{9FAA4D4A-3C64-4084-BC15-BB388F900BF1}"/>
              </a:ext>
            </a:extLst>
          </p:cNvPr>
          <p:cNvPicPr>
            <a:picLocks noChangeAspect="1"/>
          </p:cNvPicPr>
          <p:nvPr/>
        </p:nvPicPr>
        <p:blipFill>
          <a:blip r:embed="rId18"/>
          <a:stretch>
            <a:fillRect/>
          </a:stretch>
        </p:blipFill>
        <p:spPr>
          <a:xfrm>
            <a:off x="7926329" y="2580306"/>
            <a:ext cx="586315" cy="586315"/>
          </a:xfrm>
          <a:prstGeom prst="rect">
            <a:avLst/>
          </a:prstGeom>
        </p:spPr>
      </p:pic>
      <p:pic>
        <p:nvPicPr>
          <p:cNvPr id="40" name="Picture 39" descr="Icon&#10;&#10;Description automatically generated">
            <a:extLst>
              <a:ext uri="{FF2B5EF4-FFF2-40B4-BE49-F238E27FC236}">
                <a16:creationId xmlns:a16="http://schemas.microsoft.com/office/drawing/2014/main" id="{F5C1B13C-220C-4159-A8A5-5AA7C056E86B}"/>
              </a:ext>
            </a:extLst>
          </p:cNvPr>
          <p:cNvPicPr>
            <a:picLocks noChangeAspect="1"/>
          </p:cNvPicPr>
          <p:nvPr/>
        </p:nvPicPr>
        <p:blipFill>
          <a:blip r:embed="rId19"/>
          <a:stretch>
            <a:fillRect/>
          </a:stretch>
        </p:blipFill>
        <p:spPr>
          <a:xfrm>
            <a:off x="1490589" y="3902878"/>
            <a:ext cx="444467" cy="444467"/>
          </a:xfrm>
          <a:prstGeom prst="rect">
            <a:avLst/>
          </a:prstGeom>
        </p:spPr>
      </p:pic>
      <p:pic>
        <p:nvPicPr>
          <p:cNvPr id="41" name="Picture 40" descr="Icon&#10;&#10;Description automatically generated">
            <a:extLst>
              <a:ext uri="{FF2B5EF4-FFF2-40B4-BE49-F238E27FC236}">
                <a16:creationId xmlns:a16="http://schemas.microsoft.com/office/drawing/2014/main" id="{9271889E-CC1F-4754-8BAB-E3D02639ADDF}"/>
              </a:ext>
            </a:extLst>
          </p:cNvPr>
          <p:cNvPicPr>
            <a:picLocks noChangeAspect="1"/>
          </p:cNvPicPr>
          <p:nvPr/>
        </p:nvPicPr>
        <p:blipFill>
          <a:blip r:embed="rId20"/>
          <a:stretch>
            <a:fillRect/>
          </a:stretch>
        </p:blipFill>
        <p:spPr>
          <a:xfrm>
            <a:off x="10067935" y="5101195"/>
            <a:ext cx="586315" cy="731721"/>
          </a:xfrm>
          <a:prstGeom prst="rect">
            <a:avLst/>
          </a:prstGeom>
        </p:spPr>
      </p:pic>
      <p:pic>
        <p:nvPicPr>
          <p:cNvPr id="42" name="Picture 41" descr="Icon&#10;&#10;Description automatically generated">
            <a:extLst>
              <a:ext uri="{FF2B5EF4-FFF2-40B4-BE49-F238E27FC236}">
                <a16:creationId xmlns:a16="http://schemas.microsoft.com/office/drawing/2014/main" id="{D4422B02-B3BD-423C-8ADE-A48A7742B909}"/>
              </a:ext>
            </a:extLst>
          </p:cNvPr>
          <p:cNvPicPr>
            <a:picLocks noChangeAspect="1"/>
          </p:cNvPicPr>
          <p:nvPr/>
        </p:nvPicPr>
        <p:blipFill>
          <a:blip r:embed="rId21"/>
          <a:stretch>
            <a:fillRect/>
          </a:stretch>
        </p:blipFill>
        <p:spPr>
          <a:xfrm>
            <a:off x="5712999" y="2631505"/>
            <a:ext cx="655954" cy="676945"/>
          </a:xfrm>
          <a:prstGeom prst="rect">
            <a:avLst/>
          </a:prstGeom>
        </p:spPr>
      </p:pic>
    </p:spTree>
    <p:extLst>
      <p:ext uri="{BB962C8B-B14F-4D97-AF65-F5344CB8AC3E}">
        <p14:creationId xmlns:p14="http://schemas.microsoft.com/office/powerpoint/2010/main" val="2117476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One platform, any real-time data, anywhere</a:t>
            </a:r>
          </a:p>
        </p:txBody>
      </p:sp>
      <p:cxnSp>
        <p:nvCxnSpPr>
          <p:cNvPr id="43" name="Google Shape;208;p3">
            <a:extLst>
              <a:ext uri="{FF2B5EF4-FFF2-40B4-BE49-F238E27FC236}">
                <a16:creationId xmlns:a16="http://schemas.microsoft.com/office/drawing/2014/main" id="{FF5BD13C-54FF-4EA1-9A6B-3E84576588AB}"/>
              </a:ext>
            </a:extLst>
          </p:cNvPr>
          <p:cNvCxnSpPr/>
          <p:nvPr/>
        </p:nvCxnSpPr>
        <p:spPr>
          <a:xfrm>
            <a:off x="6034424" y="3620677"/>
            <a:ext cx="3258355" cy="0"/>
          </a:xfrm>
          <a:prstGeom prst="straightConnector1">
            <a:avLst/>
          </a:prstGeom>
          <a:noFill/>
          <a:ln w="12700" cap="flat" cmpd="sng">
            <a:solidFill>
              <a:srgbClr val="6D7278"/>
            </a:solidFill>
            <a:prstDash val="dot"/>
            <a:round/>
            <a:headEnd type="none" w="sm" len="sm"/>
            <a:tailEnd type="none" w="sm" len="sm"/>
          </a:ln>
        </p:spPr>
      </p:cxnSp>
      <p:cxnSp>
        <p:nvCxnSpPr>
          <p:cNvPr id="44" name="Google Shape;209;p3">
            <a:extLst>
              <a:ext uri="{FF2B5EF4-FFF2-40B4-BE49-F238E27FC236}">
                <a16:creationId xmlns:a16="http://schemas.microsoft.com/office/drawing/2014/main" id="{B112CC84-25BB-4159-872F-0370C5B6F224}"/>
              </a:ext>
            </a:extLst>
          </p:cNvPr>
          <p:cNvCxnSpPr/>
          <p:nvPr/>
        </p:nvCxnSpPr>
        <p:spPr>
          <a:xfrm>
            <a:off x="3591703" y="5200200"/>
            <a:ext cx="3541690" cy="0"/>
          </a:xfrm>
          <a:prstGeom prst="straightConnector1">
            <a:avLst/>
          </a:prstGeom>
          <a:noFill/>
          <a:ln w="12700" cap="flat" cmpd="sng">
            <a:solidFill>
              <a:srgbClr val="6D7278"/>
            </a:solidFill>
            <a:prstDash val="dot"/>
            <a:round/>
            <a:headEnd type="none" w="sm" len="sm"/>
            <a:tailEnd type="none" w="sm" len="sm"/>
          </a:ln>
        </p:spPr>
      </p:cxnSp>
      <p:cxnSp>
        <p:nvCxnSpPr>
          <p:cNvPr id="45" name="Google Shape;210;p3">
            <a:extLst>
              <a:ext uri="{FF2B5EF4-FFF2-40B4-BE49-F238E27FC236}">
                <a16:creationId xmlns:a16="http://schemas.microsoft.com/office/drawing/2014/main" id="{A33781B6-8E67-4723-AA61-61131E412EA2}"/>
              </a:ext>
            </a:extLst>
          </p:cNvPr>
          <p:cNvCxnSpPr/>
          <p:nvPr/>
        </p:nvCxnSpPr>
        <p:spPr>
          <a:xfrm rot="10800000" flipH="1">
            <a:off x="5597356" y="3187232"/>
            <a:ext cx="564484" cy="322562"/>
          </a:xfrm>
          <a:prstGeom prst="straightConnector1">
            <a:avLst/>
          </a:prstGeom>
          <a:noFill/>
          <a:ln w="19050" cap="flat" cmpd="sng">
            <a:solidFill>
              <a:srgbClr val="6D7278">
                <a:alpha val="25490"/>
              </a:srgbClr>
            </a:solidFill>
            <a:prstDash val="solid"/>
            <a:round/>
            <a:headEnd type="none" w="sm" len="sm"/>
            <a:tailEnd type="triangle" w="med" len="med"/>
          </a:ln>
        </p:spPr>
      </p:cxnSp>
      <p:cxnSp>
        <p:nvCxnSpPr>
          <p:cNvPr id="46" name="Google Shape;211;p3">
            <a:extLst>
              <a:ext uri="{FF2B5EF4-FFF2-40B4-BE49-F238E27FC236}">
                <a16:creationId xmlns:a16="http://schemas.microsoft.com/office/drawing/2014/main" id="{743AE1BE-A2F9-4A62-BE74-6DC9DE7A5817}"/>
              </a:ext>
            </a:extLst>
          </p:cNvPr>
          <p:cNvCxnSpPr/>
          <p:nvPr/>
        </p:nvCxnSpPr>
        <p:spPr>
          <a:xfrm rot="10800000" flipH="1">
            <a:off x="3410242" y="4378201"/>
            <a:ext cx="564484" cy="322562"/>
          </a:xfrm>
          <a:prstGeom prst="straightConnector1">
            <a:avLst/>
          </a:prstGeom>
          <a:noFill/>
          <a:ln w="19050" cap="flat" cmpd="sng">
            <a:solidFill>
              <a:srgbClr val="6D7278">
                <a:alpha val="25490"/>
              </a:srgbClr>
            </a:solidFill>
            <a:prstDash val="solid"/>
            <a:round/>
            <a:headEnd type="none" w="sm" len="sm"/>
            <a:tailEnd type="triangle" w="med" len="med"/>
          </a:ln>
        </p:spPr>
      </p:cxnSp>
      <p:grpSp>
        <p:nvGrpSpPr>
          <p:cNvPr id="47" name="Google Shape;212;p3">
            <a:extLst>
              <a:ext uri="{FF2B5EF4-FFF2-40B4-BE49-F238E27FC236}">
                <a16:creationId xmlns:a16="http://schemas.microsoft.com/office/drawing/2014/main" id="{2DC0091D-B192-46D7-90A4-CE15B141BDEE}"/>
              </a:ext>
            </a:extLst>
          </p:cNvPr>
          <p:cNvGrpSpPr/>
          <p:nvPr/>
        </p:nvGrpSpPr>
        <p:grpSpPr>
          <a:xfrm>
            <a:off x="578631" y="3932995"/>
            <a:ext cx="3124344" cy="1860544"/>
            <a:chOff x="578630" y="3932994"/>
            <a:chExt cx="3124344" cy="1860543"/>
          </a:xfrm>
        </p:grpSpPr>
        <p:pic>
          <p:nvPicPr>
            <p:cNvPr id="48" name="Google Shape;213;p3" descr="A close up of a computer&#10;&#10;Description automatically generated">
              <a:extLst>
                <a:ext uri="{FF2B5EF4-FFF2-40B4-BE49-F238E27FC236}">
                  <a16:creationId xmlns:a16="http://schemas.microsoft.com/office/drawing/2014/main" id="{85DEDC14-8EA6-41C7-9676-C334A6482073}"/>
                </a:ext>
              </a:extLst>
            </p:cNvPr>
            <p:cNvPicPr preferRelativeResize="0"/>
            <p:nvPr/>
          </p:nvPicPr>
          <p:blipFill rotWithShape="1">
            <a:blip r:embed="rId2">
              <a:alphaModFix/>
            </a:blip>
            <a:srcRect/>
            <a:stretch/>
          </p:blipFill>
          <p:spPr>
            <a:xfrm>
              <a:off x="1493305" y="4606863"/>
              <a:ext cx="2209669" cy="1186674"/>
            </a:xfrm>
            <a:prstGeom prst="rect">
              <a:avLst/>
            </a:prstGeom>
            <a:noFill/>
            <a:ln>
              <a:noFill/>
            </a:ln>
          </p:spPr>
        </p:pic>
        <p:sp>
          <p:nvSpPr>
            <p:cNvPr id="49" name="Google Shape;214;p3">
              <a:extLst>
                <a:ext uri="{FF2B5EF4-FFF2-40B4-BE49-F238E27FC236}">
                  <a16:creationId xmlns:a16="http://schemas.microsoft.com/office/drawing/2014/main" id="{F5CBDA22-EB2F-4CC6-96A9-7EBE4630D80C}"/>
                </a:ext>
              </a:extLst>
            </p:cNvPr>
            <p:cNvSpPr/>
            <p:nvPr/>
          </p:nvSpPr>
          <p:spPr>
            <a:xfrm>
              <a:off x="578630" y="3932994"/>
              <a:ext cx="2786155" cy="666849"/>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baseline="30000" dirty="0">
                  <a:solidFill>
                    <a:srgbClr val="6D7278"/>
                  </a:solidFill>
                  <a:latin typeface="Calibri"/>
                  <a:ea typeface="Calibri"/>
                  <a:cs typeface="Calibri"/>
                  <a:sym typeface="Calibri"/>
                </a:rPr>
                <a:t>Enterprise Cache</a:t>
              </a:r>
              <a:endParaRPr sz="1400" i="0" u="none" strike="noStrike" cap="none" dirty="0">
                <a:solidFill>
                  <a:srgbClr val="000000"/>
                </a:solidFill>
                <a:latin typeface="Arial"/>
                <a:ea typeface="Arial"/>
                <a:cs typeface="Arial"/>
                <a:sym typeface="Arial"/>
              </a:endParaRPr>
            </a:p>
          </p:txBody>
        </p:sp>
      </p:grpSp>
      <p:grpSp>
        <p:nvGrpSpPr>
          <p:cNvPr id="50" name="Google Shape;215;p3">
            <a:extLst>
              <a:ext uri="{FF2B5EF4-FFF2-40B4-BE49-F238E27FC236}">
                <a16:creationId xmlns:a16="http://schemas.microsoft.com/office/drawing/2014/main" id="{8D992B0F-2175-4A93-93BC-37D854844A66}"/>
              </a:ext>
            </a:extLst>
          </p:cNvPr>
          <p:cNvGrpSpPr/>
          <p:nvPr/>
        </p:nvGrpSpPr>
        <p:grpSpPr>
          <a:xfrm>
            <a:off x="2425628" y="2783921"/>
            <a:ext cx="3645119" cy="1708475"/>
            <a:chOff x="3043451" y="2762693"/>
            <a:chExt cx="3645119" cy="1708475"/>
          </a:xfrm>
        </p:grpSpPr>
        <p:pic>
          <p:nvPicPr>
            <p:cNvPr id="51" name="Google Shape;216;p3" descr="A picture containing computer&#10;&#10;Description automatically generated">
              <a:extLst>
                <a:ext uri="{FF2B5EF4-FFF2-40B4-BE49-F238E27FC236}">
                  <a16:creationId xmlns:a16="http://schemas.microsoft.com/office/drawing/2014/main" id="{1D394BD9-86E8-48FE-9DDE-FCF7EC3048C2}"/>
                </a:ext>
              </a:extLst>
            </p:cNvPr>
            <p:cNvPicPr preferRelativeResize="0"/>
            <p:nvPr/>
          </p:nvPicPr>
          <p:blipFill rotWithShape="1">
            <a:blip r:embed="rId3">
              <a:alphaModFix/>
            </a:blip>
            <a:srcRect/>
            <a:stretch/>
          </p:blipFill>
          <p:spPr>
            <a:xfrm>
              <a:off x="4433022" y="3284494"/>
              <a:ext cx="2209669" cy="1186674"/>
            </a:xfrm>
            <a:prstGeom prst="rect">
              <a:avLst/>
            </a:prstGeom>
            <a:noFill/>
            <a:ln>
              <a:noFill/>
            </a:ln>
          </p:spPr>
        </p:pic>
        <p:sp>
          <p:nvSpPr>
            <p:cNvPr id="52" name="Google Shape;217;p3">
              <a:extLst>
                <a:ext uri="{FF2B5EF4-FFF2-40B4-BE49-F238E27FC236}">
                  <a16:creationId xmlns:a16="http://schemas.microsoft.com/office/drawing/2014/main" id="{C508924F-1327-4ACA-A19C-6ECBFFA6E3F3}"/>
                </a:ext>
              </a:extLst>
            </p:cNvPr>
            <p:cNvSpPr/>
            <p:nvPr/>
          </p:nvSpPr>
          <p:spPr>
            <a:xfrm>
              <a:off x="3043451" y="2762693"/>
              <a:ext cx="3645119" cy="37959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baseline="30000" dirty="0">
                  <a:solidFill>
                    <a:srgbClr val="0070C0"/>
                  </a:solidFill>
                  <a:latin typeface="Calibri"/>
                  <a:ea typeface="Calibri"/>
                  <a:cs typeface="Calibri"/>
                  <a:sym typeface="Calibri"/>
                </a:rPr>
                <a:t>Real-Time Database</a:t>
              </a:r>
              <a:endParaRPr sz="1400" i="0" u="none" strike="noStrike" cap="none" dirty="0">
                <a:solidFill>
                  <a:srgbClr val="000000"/>
                </a:solidFill>
                <a:latin typeface="Arial"/>
                <a:ea typeface="Arial"/>
                <a:cs typeface="Arial"/>
                <a:sym typeface="Arial"/>
              </a:endParaRPr>
            </a:p>
          </p:txBody>
        </p:sp>
      </p:grpSp>
      <p:grpSp>
        <p:nvGrpSpPr>
          <p:cNvPr id="53" name="Google Shape;218;p3">
            <a:extLst>
              <a:ext uri="{FF2B5EF4-FFF2-40B4-BE49-F238E27FC236}">
                <a16:creationId xmlns:a16="http://schemas.microsoft.com/office/drawing/2014/main" id="{4DD9C1FD-41D0-4547-9D8E-44D1A6D14C81}"/>
              </a:ext>
            </a:extLst>
          </p:cNvPr>
          <p:cNvGrpSpPr/>
          <p:nvPr/>
        </p:nvGrpSpPr>
        <p:grpSpPr>
          <a:xfrm>
            <a:off x="5476623" y="1521999"/>
            <a:ext cx="2970382" cy="1864137"/>
            <a:chOff x="5476623" y="1521997"/>
            <a:chExt cx="2970382" cy="1864136"/>
          </a:xfrm>
        </p:grpSpPr>
        <p:pic>
          <p:nvPicPr>
            <p:cNvPr id="54" name="Google Shape;219;p3" descr="A picture containing computer&#10;&#10;Description automatically generated">
              <a:extLst>
                <a:ext uri="{FF2B5EF4-FFF2-40B4-BE49-F238E27FC236}">
                  <a16:creationId xmlns:a16="http://schemas.microsoft.com/office/drawing/2014/main" id="{13B63C07-8B93-4960-9369-9EA6A63CE6DE}"/>
                </a:ext>
              </a:extLst>
            </p:cNvPr>
            <p:cNvPicPr preferRelativeResize="0"/>
            <p:nvPr/>
          </p:nvPicPr>
          <p:blipFill rotWithShape="1">
            <a:blip r:embed="rId4">
              <a:alphaModFix/>
            </a:blip>
            <a:srcRect/>
            <a:stretch/>
          </p:blipFill>
          <p:spPr>
            <a:xfrm>
              <a:off x="6096000" y="2199459"/>
              <a:ext cx="2209669" cy="1186674"/>
            </a:xfrm>
            <a:prstGeom prst="rect">
              <a:avLst/>
            </a:prstGeom>
            <a:noFill/>
            <a:ln>
              <a:noFill/>
            </a:ln>
          </p:spPr>
        </p:pic>
        <p:sp>
          <p:nvSpPr>
            <p:cNvPr id="55" name="Google Shape;220;p3">
              <a:extLst>
                <a:ext uri="{FF2B5EF4-FFF2-40B4-BE49-F238E27FC236}">
                  <a16:creationId xmlns:a16="http://schemas.microsoft.com/office/drawing/2014/main" id="{18146B9C-A40B-4D0B-854D-DED61D026451}"/>
                </a:ext>
              </a:extLst>
            </p:cNvPr>
            <p:cNvSpPr/>
            <p:nvPr/>
          </p:nvSpPr>
          <p:spPr>
            <a:xfrm>
              <a:off x="5476623" y="1521997"/>
              <a:ext cx="2970382" cy="574516"/>
            </a:xfrm>
            <a:prstGeom prst="rect">
              <a:avLst/>
            </a:prstGeom>
            <a:noFill/>
            <a:ln>
              <a:noFill/>
            </a:ln>
          </p:spPr>
          <p:txBody>
            <a:bodyPr spcFirstLastPara="1" wrap="square" lIns="91425" tIns="0" rIns="91425" bIns="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baseline="30000" dirty="0">
                  <a:solidFill>
                    <a:srgbClr val="E02020"/>
                  </a:solidFill>
                  <a:latin typeface="Calibri"/>
                  <a:ea typeface="Calibri"/>
                  <a:cs typeface="Calibri"/>
                  <a:sym typeface="Calibri"/>
                </a:rPr>
                <a:t>Real-Time Data-Platform</a:t>
              </a:r>
              <a:endParaRPr sz="1400" i="0" u="none" strike="noStrike" cap="none" dirty="0">
                <a:solidFill>
                  <a:srgbClr val="000000"/>
                </a:solidFill>
                <a:latin typeface="Arial"/>
                <a:ea typeface="Arial"/>
                <a:cs typeface="Arial"/>
                <a:sym typeface="Arial"/>
              </a:endParaRPr>
            </a:p>
          </p:txBody>
        </p:sp>
      </p:grpSp>
      <p:sp>
        <p:nvSpPr>
          <p:cNvPr id="56" name="Google Shape;221;p3">
            <a:extLst>
              <a:ext uri="{FF2B5EF4-FFF2-40B4-BE49-F238E27FC236}">
                <a16:creationId xmlns:a16="http://schemas.microsoft.com/office/drawing/2014/main" id="{A5E83698-5320-43D2-993F-F3D28A059630}"/>
              </a:ext>
            </a:extLst>
          </p:cNvPr>
          <p:cNvSpPr/>
          <p:nvPr/>
        </p:nvSpPr>
        <p:spPr>
          <a:xfrm>
            <a:off x="3730211" y="5408569"/>
            <a:ext cx="8192020" cy="841321"/>
          </a:xfrm>
          <a:prstGeom prst="rect">
            <a:avLst/>
          </a:prstGeom>
          <a:noFill/>
          <a:ln>
            <a:noFill/>
          </a:ln>
        </p:spPr>
        <p:txBody>
          <a:bodyPr spcFirstLastPara="1" wrap="square" lIns="91425" tIns="45700" rIns="91425" bIns="45700" anchor="t" anchorCtr="0">
            <a:noAutofit/>
          </a:bodyPr>
          <a:lstStyle/>
          <a:p>
            <a:pPr marL="285739" marR="0" lvl="0" indent="-285739" algn="l" rtl="0">
              <a:lnSpc>
                <a:spcPct val="100000"/>
              </a:lnSpc>
              <a:spcBef>
                <a:spcPts val="0"/>
              </a:spcBef>
              <a:spcAft>
                <a:spcPts val="0"/>
              </a:spcAft>
              <a:buClr>
                <a:srgbClr val="6D7278"/>
              </a:buClr>
              <a:buSzPts val="1600"/>
              <a:buFont typeface="Noto Sans Symbols"/>
              <a:buChar char="▪"/>
            </a:pPr>
            <a:r>
              <a:rPr lang="en-US" sz="1600" b="0" i="0" u="none" strike="noStrike" cap="none" dirty="0">
                <a:solidFill>
                  <a:srgbClr val="6D7278"/>
                </a:solidFill>
                <a:latin typeface="Calibri"/>
                <a:ea typeface="Calibri"/>
                <a:cs typeface="Calibri"/>
                <a:sym typeface="Calibri"/>
              </a:rPr>
              <a:t>Sub-millisecond latency under any load</a:t>
            </a:r>
            <a:endParaRPr sz="1400" b="0" i="0" u="none" strike="noStrike" cap="none" dirty="0">
              <a:solidFill>
                <a:srgbClr val="000000"/>
              </a:solidFill>
              <a:latin typeface="Arial"/>
              <a:ea typeface="Arial"/>
              <a:cs typeface="Arial"/>
              <a:sym typeface="Arial"/>
            </a:endParaRPr>
          </a:p>
          <a:p>
            <a:pPr marL="238106" marR="0" lvl="0" indent="-238106" algn="l" rtl="0">
              <a:lnSpc>
                <a:spcPct val="100000"/>
              </a:lnSpc>
              <a:spcBef>
                <a:spcPts val="0"/>
              </a:spcBef>
              <a:spcAft>
                <a:spcPts val="0"/>
              </a:spcAft>
              <a:buClr>
                <a:srgbClr val="6D7278"/>
              </a:buClr>
              <a:buSzPts val="1667"/>
              <a:buFont typeface="Noto Sans Symbols"/>
              <a:buChar char="▪"/>
            </a:pPr>
            <a:r>
              <a:rPr lang="en-US" sz="1667" b="0" i="0" u="none" strike="noStrike" cap="none" dirty="0">
                <a:solidFill>
                  <a:srgbClr val="6D7278"/>
                </a:solidFill>
                <a:latin typeface="Calibri"/>
                <a:ea typeface="Calibri"/>
                <a:cs typeface="Calibri"/>
                <a:sym typeface="Calibri"/>
              </a:rPr>
              <a:t> Five-nines (</a:t>
            </a:r>
            <a:r>
              <a:rPr lang="en-US" sz="1667" b="0" i="0" u="none" strike="noStrike" cap="none" dirty="0">
                <a:solidFill>
                  <a:srgbClr val="E02020"/>
                </a:solidFill>
                <a:latin typeface="Calibri"/>
                <a:ea typeface="Calibri"/>
                <a:cs typeface="Calibri"/>
                <a:sym typeface="Calibri"/>
              </a:rPr>
              <a:t>99.999%</a:t>
            </a:r>
            <a:r>
              <a:rPr lang="en-US" sz="1667" b="0" i="0" u="none" strike="noStrike" cap="none" dirty="0">
                <a:solidFill>
                  <a:srgbClr val="6D7278"/>
                </a:solidFill>
                <a:latin typeface="Calibri"/>
                <a:ea typeface="Calibri"/>
                <a:cs typeface="Calibri"/>
                <a:sym typeface="Calibri"/>
              </a:rPr>
              <a:t>) uptime with Active-Active multi-region/cloud/hybrid deployments </a:t>
            </a:r>
            <a:endParaRPr sz="1400" b="0" i="0" u="none" strike="noStrike" cap="none" dirty="0">
              <a:solidFill>
                <a:srgbClr val="000000"/>
              </a:solidFill>
              <a:latin typeface="Arial"/>
              <a:ea typeface="Arial"/>
              <a:cs typeface="Arial"/>
              <a:sym typeface="Arial"/>
            </a:endParaRPr>
          </a:p>
          <a:p>
            <a:pPr marL="285739" marR="0" lvl="0" indent="-285739" algn="l" rtl="0">
              <a:lnSpc>
                <a:spcPct val="100000"/>
              </a:lnSpc>
              <a:spcBef>
                <a:spcPts val="0"/>
              </a:spcBef>
              <a:spcAft>
                <a:spcPts val="0"/>
              </a:spcAft>
              <a:buClr>
                <a:srgbClr val="6D7278"/>
              </a:buClr>
              <a:buSzPts val="1600"/>
              <a:buFont typeface="Noto Sans Symbols"/>
              <a:buChar char="▪"/>
            </a:pPr>
            <a:r>
              <a:rPr lang="en-US" sz="1600" b="0" i="0" u="none" strike="noStrike" cap="none" dirty="0">
                <a:solidFill>
                  <a:srgbClr val="6D7278"/>
                </a:solidFill>
                <a:latin typeface="Calibri"/>
                <a:ea typeface="Calibri"/>
                <a:cs typeface="Calibri"/>
                <a:sym typeface="Calibri"/>
              </a:rPr>
              <a:t>Attractive TCO with multi-tenancy and tiered-memory access</a:t>
            </a:r>
            <a:endParaRPr sz="1400" b="0" i="0" u="none" strike="noStrike" cap="none" dirty="0">
              <a:solidFill>
                <a:srgbClr val="000000"/>
              </a:solidFill>
              <a:latin typeface="Arial"/>
              <a:ea typeface="Arial"/>
              <a:cs typeface="Arial"/>
              <a:sym typeface="Arial"/>
            </a:endParaRPr>
          </a:p>
        </p:txBody>
      </p:sp>
      <p:sp>
        <p:nvSpPr>
          <p:cNvPr id="57" name="Google Shape;222;p3">
            <a:extLst>
              <a:ext uri="{FF2B5EF4-FFF2-40B4-BE49-F238E27FC236}">
                <a16:creationId xmlns:a16="http://schemas.microsoft.com/office/drawing/2014/main" id="{97DA27DE-6935-4BBE-9A5F-99EF23662713}"/>
              </a:ext>
            </a:extLst>
          </p:cNvPr>
          <p:cNvSpPr/>
          <p:nvPr/>
        </p:nvSpPr>
        <p:spPr>
          <a:xfrm>
            <a:off x="5891663" y="3869765"/>
            <a:ext cx="5488452" cy="830997"/>
          </a:xfrm>
          <a:prstGeom prst="rect">
            <a:avLst/>
          </a:prstGeom>
          <a:noFill/>
          <a:ln>
            <a:noFill/>
          </a:ln>
        </p:spPr>
        <p:txBody>
          <a:bodyPr spcFirstLastPara="1" wrap="square" lIns="91425" tIns="45700" rIns="91425" bIns="45700" anchor="t" anchorCtr="0">
            <a:noAutofit/>
          </a:bodyPr>
          <a:lstStyle/>
          <a:p>
            <a:pPr marL="285739" marR="0" lvl="0" indent="-285739" algn="l" rtl="0">
              <a:lnSpc>
                <a:spcPct val="100000"/>
              </a:lnSpc>
              <a:spcBef>
                <a:spcPts val="0"/>
              </a:spcBef>
              <a:spcAft>
                <a:spcPts val="0"/>
              </a:spcAft>
              <a:buClr>
                <a:srgbClr val="0070C0"/>
              </a:buClr>
              <a:buSzPts val="1600"/>
              <a:buFont typeface="Noto Sans Symbols"/>
              <a:buChar char="▪"/>
            </a:pPr>
            <a:r>
              <a:rPr lang="en-US" sz="1600" b="0" i="0" u="none" strike="noStrike" cap="none">
                <a:solidFill>
                  <a:srgbClr val="0070C0"/>
                </a:solidFill>
                <a:latin typeface="Calibri"/>
                <a:ea typeface="Calibri"/>
                <a:cs typeface="Calibri"/>
                <a:sym typeface="Calibri"/>
              </a:rPr>
              <a:t>JSON, streams, time-series, graph, and probabilistic</a:t>
            </a:r>
            <a:endParaRPr sz="1400" b="0" i="0" u="none" strike="noStrike" cap="none">
              <a:solidFill>
                <a:srgbClr val="000000"/>
              </a:solidFill>
              <a:latin typeface="Arial"/>
              <a:ea typeface="Arial"/>
              <a:cs typeface="Arial"/>
              <a:sym typeface="Arial"/>
            </a:endParaRPr>
          </a:p>
          <a:p>
            <a:pPr marL="285738" marR="0" lvl="0" indent="-285738" algn="l" rtl="0">
              <a:lnSpc>
                <a:spcPct val="100000"/>
              </a:lnSpc>
              <a:spcBef>
                <a:spcPts val="0"/>
              </a:spcBef>
              <a:spcAft>
                <a:spcPts val="0"/>
              </a:spcAft>
              <a:buClr>
                <a:srgbClr val="0070C0"/>
              </a:buClr>
              <a:buSzPts val="1600"/>
              <a:buFont typeface="Noto Sans Symbols"/>
              <a:buChar char="▪"/>
            </a:pPr>
            <a:r>
              <a:rPr lang="en-US" sz="1600" b="0" i="0" u="none" strike="noStrike" cap="none">
                <a:solidFill>
                  <a:srgbClr val="0070C0"/>
                </a:solidFill>
                <a:latin typeface="Calibri"/>
                <a:ea typeface="Calibri"/>
                <a:cs typeface="Calibri"/>
                <a:sym typeface="Calibri"/>
              </a:rPr>
              <a:t>Extensive indexing, querying and search capabilities</a:t>
            </a:r>
            <a:endParaRPr sz="1600" b="0" i="0" u="none" strike="noStrike" cap="none">
              <a:solidFill>
                <a:srgbClr val="0070C0"/>
              </a:solidFill>
              <a:latin typeface="Calibri"/>
              <a:ea typeface="Calibri"/>
              <a:cs typeface="Calibri"/>
              <a:sym typeface="Calibri"/>
            </a:endParaRPr>
          </a:p>
          <a:p>
            <a:pPr marL="285739" marR="0" lvl="0" indent="-285739" algn="l" rtl="0">
              <a:lnSpc>
                <a:spcPct val="100000"/>
              </a:lnSpc>
              <a:spcBef>
                <a:spcPts val="0"/>
              </a:spcBef>
              <a:spcAft>
                <a:spcPts val="0"/>
              </a:spcAft>
              <a:buClr>
                <a:srgbClr val="0070C0"/>
              </a:buClr>
              <a:buSzPts val="1600"/>
              <a:buFont typeface="Calibri"/>
              <a:buChar char="▪"/>
            </a:pPr>
            <a:r>
              <a:rPr lang="en-US" sz="1600" b="0" i="0" u="none" strike="noStrike" cap="none">
                <a:solidFill>
                  <a:srgbClr val="0070C0"/>
                </a:solidFill>
                <a:latin typeface="Calibri"/>
                <a:ea typeface="Calibri"/>
                <a:cs typeface="Calibri"/>
                <a:sym typeface="Calibri"/>
              </a:rPr>
              <a:t>Strongly consistent</a:t>
            </a:r>
            <a:endParaRPr sz="1600" b="0" i="0" u="none" strike="noStrike" cap="none">
              <a:solidFill>
                <a:srgbClr val="0070C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223;p3">
            <a:extLst>
              <a:ext uri="{FF2B5EF4-FFF2-40B4-BE49-F238E27FC236}">
                <a16:creationId xmlns:a16="http://schemas.microsoft.com/office/drawing/2014/main" id="{38136324-B9F6-4DDC-BB07-7AA4D5369DA3}"/>
              </a:ext>
            </a:extLst>
          </p:cNvPr>
          <p:cNvSpPr/>
          <p:nvPr/>
        </p:nvSpPr>
        <p:spPr>
          <a:xfrm>
            <a:off x="8091933" y="1866075"/>
            <a:ext cx="3514713" cy="830997"/>
          </a:xfrm>
          <a:prstGeom prst="rect">
            <a:avLst/>
          </a:prstGeom>
          <a:noFill/>
          <a:ln>
            <a:noFill/>
          </a:ln>
        </p:spPr>
        <p:txBody>
          <a:bodyPr spcFirstLastPara="1" wrap="square" lIns="91425" tIns="45700" rIns="91425" bIns="45700" anchor="t" anchorCtr="0">
            <a:noAutofit/>
          </a:bodyPr>
          <a:lstStyle/>
          <a:p>
            <a:pPr marL="238104" marR="0" lvl="0" indent="-238104" algn="l" rtl="0">
              <a:lnSpc>
                <a:spcPct val="100000"/>
              </a:lnSpc>
              <a:spcBef>
                <a:spcPts val="0"/>
              </a:spcBef>
              <a:spcAft>
                <a:spcPts val="0"/>
              </a:spcAft>
              <a:buClr>
                <a:srgbClr val="E02020"/>
              </a:buClr>
              <a:buSzPts val="1600"/>
              <a:buFont typeface="Calibri"/>
              <a:buChar char="▪"/>
            </a:pPr>
            <a:r>
              <a:rPr lang="en-US" sz="1600" b="0" i="0" u="none" strike="noStrike" cap="none">
                <a:solidFill>
                  <a:srgbClr val="E02020"/>
                </a:solidFill>
                <a:latin typeface="Calibri"/>
                <a:ea typeface="Calibri"/>
                <a:cs typeface="Calibri"/>
                <a:sym typeface="Calibri"/>
              </a:rPr>
              <a:t>Programmable data operations across cluster &amp; data models</a:t>
            </a:r>
            <a:endParaRPr sz="1600" b="0" i="0" u="none" strike="noStrike" cap="none">
              <a:solidFill>
                <a:srgbClr val="E02020"/>
              </a:solidFill>
              <a:latin typeface="Calibri"/>
              <a:ea typeface="Calibri"/>
              <a:cs typeface="Calibri"/>
              <a:sym typeface="Calibri"/>
            </a:endParaRPr>
          </a:p>
          <a:p>
            <a:pPr marL="238104" marR="0" lvl="0" indent="-238104" algn="l" rtl="0">
              <a:lnSpc>
                <a:spcPct val="100000"/>
              </a:lnSpc>
              <a:spcBef>
                <a:spcPts val="0"/>
              </a:spcBef>
              <a:spcAft>
                <a:spcPts val="0"/>
              </a:spcAft>
              <a:buClr>
                <a:srgbClr val="E02020"/>
              </a:buClr>
              <a:buSzPts val="1600"/>
              <a:buFont typeface="Calibri"/>
              <a:buChar char="▪"/>
            </a:pPr>
            <a:r>
              <a:rPr lang="en-US" sz="1600" b="0" i="0" u="none" strike="noStrike" cap="none">
                <a:solidFill>
                  <a:srgbClr val="E02020"/>
                </a:solidFill>
                <a:latin typeface="Calibri"/>
                <a:ea typeface="Calibri"/>
                <a:cs typeface="Calibri"/>
                <a:sym typeface="Calibri"/>
              </a:rPr>
              <a:t>AI powers real-time data models</a:t>
            </a:r>
            <a:endParaRPr sz="1400" b="0" i="0" u="none" strike="noStrike" cap="none">
              <a:solidFill>
                <a:srgbClr val="000000"/>
              </a:solidFill>
              <a:latin typeface="Arial"/>
              <a:ea typeface="Arial"/>
              <a:cs typeface="Arial"/>
              <a:sym typeface="Arial"/>
            </a:endParaRPr>
          </a:p>
          <a:p>
            <a:pPr marL="238106" marR="0" lvl="0" indent="-238106" algn="l" rtl="0">
              <a:lnSpc>
                <a:spcPct val="100000"/>
              </a:lnSpc>
              <a:spcBef>
                <a:spcPts val="0"/>
              </a:spcBef>
              <a:spcAft>
                <a:spcPts val="0"/>
              </a:spcAft>
              <a:buClr>
                <a:srgbClr val="B62411"/>
              </a:buClr>
              <a:buSzPts val="1600"/>
              <a:buFont typeface="Noto Sans Symbols"/>
              <a:buChar char="▪"/>
            </a:pPr>
            <a:r>
              <a:rPr lang="en-US" sz="1600" b="0" i="0" u="none" strike="noStrike" cap="none">
                <a:solidFill>
                  <a:srgbClr val="E02020"/>
                </a:solidFill>
                <a:latin typeface="Calibri"/>
                <a:ea typeface="Calibri"/>
                <a:cs typeface="Calibri"/>
                <a:sym typeface="Calibri"/>
              </a:rPr>
              <a:t>AI-serving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9" name="Group 58">
            <a:extLst>
              <a:ext uri="{FF2B5EF4-FFF2-40B4-BE49-F238E27FC236}">
                <a16:creationId xmlns:a16="http://schemas.microsoft.com/office/drawing/2014/main" id="{5EC64C7F-94BF-465F-B8BB-3202593C2749}"/>
              </a:ext>
            </a:extLst>
          </p:cNvPr>
          <p:cNvGrpSpPr/>
          <p:nvPr/>
        </p:nvGrpSpPr>
        <p:grpSpPr>
          <a:xfrm>
            <a:off x="1640571" y="4715391"/>
            <a:ext cx="1291676" cy="997798"/>
            <a:chOff x="1614488" y="3429000"/>
            <a:chExt cx="2521832" cy="1657350"/>
          </a:xfrm>
        </p:grpSpPr>
        <p:sp>
          <p:nvSpPr>
            <p:cNvPr id="60" name="Rectangle 59">
              <a:extLst>
                <a:ext uri="{FF2B5EF4-FFF2-40B4-BE49-F238E27FC236}">
                  <a16:creationId xmlns:a16="http://schemas.microsoft.com/office/drawing/2014/main" id="{91A50D15-EC08-4CD5-8AC0-10A69FE7161C}"/>
                </a:ext>
              </a:extLst>
            </p:cNvPr>
            <p:cNvSpPr/>
            <p:nvPr/>
          </p:nvSpPr>
          <p:spPr>
            <a:xfrm>
              <a:off x="1614488" y="3429000"/>
              <a:ext cx="2521832" cy="16573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pic>
          <p:nvPicPr>
            <p:cNvPr id="61" name="Picture 60">
              <a:extLst>
                <a:ext uri="{FF2B5EF4-FFF2-40B4-BE49-F238E27FC236}">
                  <a16:creationId xmlns:a16="http://schemas.microsoft.com/office/drawing/2014/main" id="{1746E4AD-5B01-45B9-B4B3-D5373E419AA5}"/>
                </a:ext>
              </a:extLst>
            </p:cNvPr>
            <p:cNvPicPr>
              <a:picLocks noChangeAspect="1"/>
            </p:cNvPicPr>
            <p:nvPr/>
          </p:nvPicPr>
          <p:blipFill>
            <a:blip r:embed="rId5"/>
            <a:stretch>
              <a:fillRect/>
            </a:stretch>
          </p:blipFill>
          <p:spPr>
            <a:xfrm>
              <a:off x="3027921" y="4464864"/>
              <a:ext cx="1108399" cy="421191"/>
            </a:xfrm>
            <a:prstGeom prst="rect">
              <a:avLst/>
            </a:prstGeom>
          </p:spPr>
        </p:pic>
        <p:pic>
          <p:nvPicPr>
            <p:cNvPr id="62" name="Picture 4" descr="Image result for bank of america">
              <a:extLst>
                <a:ext uri="{FF2B5EF4-FFF2-40B4-BE49-F238E27FC236}">
                  <a16:creationId xmlns:a16="http://schemas.microsoft.com/office/drawing/2014/main" id="{648040BE-0EE4-4B5F-BD70-050AC60F486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7049" y="4441753"/>
              <a:ext cx="1140029" cy="467412"/>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8" descr="Image result for fedex logo transparent">
              <a:extLst>
                <a:ext uri="{FF2B5EF4-FFF2-40B4-BE49-F238E27FC236}">
                  <a16:creationId xmlns:a16="http://schemas.microsoft.com/office/drawing/2014/main" id="{2037E0E9-D50F-4738-B514-8503C9C26FF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76815" y="3660177"/>
              <a:ext cx="1381727" cy="4674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4" name="Group 63">
            <a:extLst>
              <a:ext uri="{FF2B5EF4-FFF2-40B4-BE49-F238E27FC236}">
                <a16:creationId xmlns:a16="http://schemas.microsoft.com/office/drawing/2014/main" id="{FF24AD3D-272F-44D7-82AA-BE37CF387522}"/>
              </a:ext>
            </a:extLst>
          </p:cNvPr>
          <p:cNvGrpSpPr/>
          <p:nvPr/>
        </p:nvGrpSpPr>
        <p:grpSpPr>
          <a:xfrm>
            <a:off x="3990047" y="3301524"/>
            <a:ext cx="1291676" cy="991694"/>
            <a:chOff x="4575166" y="2554531"/>
            <a:chExt cx="2521832" cy="1657350"/>
          </a:xfrm>
        </p:grpSpPr>
        <p:sp>
          <p:nvSpPr>
            <p:cNvPr id="65" name="Rectangle 64">
              <a:extLst>
                <a:ext uri="{FF2B5EF4-FFF2-40B4-BE49-F238E27FC236}">
                  <a16:creationId xmlns:a16="http://schemas.microsoft.com/office/drawing/2014/main" id="{FC03FCB5-8DE3-46C7-BC24-75AF31F716A3}"/>
                </a:ext>
              </a:extLst>
            </p:cNvPr>
            <p:cNvSpPr/>
            <p:nvPr/>
          </p:nvSpPr>
          <p:spPr>
            <a:xfrm>
              <a:off x="4575166" y="2554531"/>
              <a:ext cx="2521832" cy="16573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pic>
          <p:nvPicPr>
            <p:cNvPr id="66" name="Picture 2">
              <a:extLst>
                <a:ext uri="{FF2B5EF4-FFF2-40B4-BE49-F238E27FC236}">
                  <a16:creationId xmlns:a16="http://schemas.microsoft.com/office/drawing/2014/main" id="{95DEA506-165B-4EFC-BFB1-9DBAB173479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56589" y="3313874"/>
              <a:ext cx="1053286" cy="81371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 descr="Moon Active - Crunchbase Company Profile &amp; Funding">
              <a:extLst>
                <a:ext uri="{FF2B5EF4-FFF2-40B4-BE49-F238E27FC236}">
                  <a16:creationId xmlns:a16="http://schemas.microsoft.com/office/drawing/2014/main" id="{92F6F24E-5FCD-4A1B-BD94-863E8FF00A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95211" y="3307654"/>
              <a:ext cx="880843" cy="880843"/>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 descr="ShareChat - Funny, Romantic, Videos, Shayari, Quotes | Messaging app">
              <a:extLst>
                <a:ext uri="{FF2B5EF4-FFF2-40B4-BE49-F238E27FC236}">
                  <a16:creationId xmlns:a16="http://schemas.microsoft.com/office/drawing/2014/main" id="{E4930DEC-EFC2-4469-8DAD-DB6BA3F6AC1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95660" y="2639826"/>
              <a:ext cx="1053285" cy="5843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9" name="Group 68">
            <a:extLst>
              <a:ext uri="{FF2B5EF4-FFF2-40B4-BE49-F238E27FC236}">
                <a16:creationId xmlns:a16="http://schemas.microsoft.com/office/drawing/2014/main" id="{97F126CE-4A96-4ECB-9A97-F01C42FD32DA}"/>
              </a:ext>
            </a:extLst>
          </p:cNvPr>
          <p:cNvGrpSpPr/>
          <p:nvPr/>
        </p:nvGrpSpPr>
        <p:grpSpPr>
          <a:xfrm>
            <a:off x="6218703" y="2237333"/>
            <a:ext cx="1444898" cy="830997"/>
            <a:chOff x="7868715" y="1493696"/>
            <a:chExt cx="2521832" cy="1657350"/>
          </a:xfrm>
        </p:grpSpPr>
        <p:sp>
          <p:nvSpPr>
            <p:cNvPr id="70" name="Rectangle 69">
              <a:extLst>
                <a:ext uri="{FF2B5EF4-FFF2-40B4-BE49-F238E27FC236}">
                  <a16:creationId xmlns:a16="http://schemas.microsoft.com/office/drawing/2014/main" id="{B8187F42-1764-4556-9A11-3E526873D8C4}"/>
                </a:ext>
              </a:extLst>
            </p:cNvPr>
            <p:cNvSpPr/>
            <p:nvPr/>
          </p:nvSpPr>
          <p:spPr>
            <a:xfrm>
              <a:off x="7868715" y="1493696"/>
              <a:ext cx="2521832" cy="16573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pic>
          <p:nvPicPr>
            <p:cNvPr id="71" name="Picture 8" descr="CivicScience Raises $2.86 Million From New Atlantic Ventures And Cox To  Crunch Data From Online Polls | TechCrunch">
              <a:extLst>
                <a:ext uri="{FF2B5EF4-FFF2-40B4-BE49-F238E27FC236}">
                  <a16:creationId xmlns:a16="http://schemas.microsoft.com/office/drawing/2014/main" id="{B8549072-29F2-4932-BC85-7192BCC1951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95122" y="1907180"/>
              <a:ext cx="1830931" cy="78240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7751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750"/>
                                        <p:tgtEl>
                                          <p:spTgt spid="47"/>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par>
                                <p:cTn id="12" presetID="10" presetClass="entr" presetSubtype="0"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
                                        <p:tgtEl>
                                          <p:spTgt spid="44"/>
                                        </p:tgtEl>
                                      </p:cBhvr>
                                    </p:animEffect>
                                  </p:childTnLst>
                                </p:cTn>
                              </p:par>
                            </p:childTnLst>
                          </p:cTn>
                        </p:par>
                        <p:par>
                          <p:cTn id="15" fill="hold">
                            <p:stCondLst>
                              <p:cond delay="1250"/>
                            </p:stCondLst>
                            <p:childTnLst>
                              <p:par>
                                <p:cTn id="16" presetID="10" presetClass="entr" presetSubtype="0"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
                                        <p:tgtEl>
                                          <p:spTgt spid="5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750"/>
                                        <p:tgtEl>
                                          <p:spTgt spid="50"/>
                                        </p:tgtEl>
                                      </p:cBhvr>
                                    </p:animEffect>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10"/>
                                        <p:tgtEl>
                                          <p:spTgt spid="43"/>
                                        </p:tgtEl>
                                      </p:cBhvr>
                                    </p:animEffect>
                                  </p:childTnLst>
                                </p:cTn>
                              </p:par>
                            </p:childTnLst>
                          </p:cTn>
                        </p:par>
                        <p:par>
                          <p:cTn id="35" fill="hold">
                            <p:stCondLst>
                              <p:cond delay="1250"/>
                            </p:stCondLst>
                            <p:childTnLst>
                              <p:par>
                                <p:cTn id="36" presetID="10" presetClass="entr" presetSubtype="0"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10"/>
                                        <p:tgtEl>
                                          <p:spTgt spid="57"/>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750"/>
                                        <p:tgtEl>
                                          <p:spTgt spid="53"/>
                                        </p:tgtEl>
                                      </p:cBhvr>
                                    </p:animEffect>
                                  </p:childTnLst>
                                </p:cTn>
                              </p:par>
                            </p:childTnLst>
                          </p:cTn>
                        </p:par>
                        <p:par>
                          <p:cTn id="48" fill="hold">
                            <p:stCondLst>
                              <p:cond delay="750"/>
                            </p:stCondLst>
                            <p:childTnLst>
                              <p:par>
                                <p:cTn id="49" presetID="10" presetClass="entr" presetSubtype="0"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10"/>
                                        <p:tgtEl>
                                          <p:spTgt spid="58"/>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Redis Enterprise Architecture</a:t>
            </a:r>
          </a:p>
        </p:txBody>
      </p:sp>
      <p:grpSp>
        <p:nvGrpSpPr>
          <p:cNvPr id="365" name="Google Shape;1061;p22">
            <a:extLst>
              <a:ext uri="{FF2B5EF4-FFF2-40B4-BE49-F238E27FC236}">
                <a16:creationId xmlns:a16="http://schemas.microsoft.com/office/drawing/2014/main" id="{97A82357-AC55-40A7-BBB9-3A73DB0B8A96}"/>
              </a:ext>
            </a:extLst>
          </p:cNvPr>
          <p:cNvGrpSpPr/>
          <p:nvPr/>
        </p:nvGrpSpPr>
        <p:grpSpPr>
          <a:xfrm>
            <a:off x="3695302" y="1690688"/>
            <a:ext cx="1374670" cy="613629"/>
            <a:chOff x="4118172" y="1089696"/>
            <a:chExt cx="1374670" cy="613629"/>
          </a:xfrm>
        </p:grpSpPr>
        <p:sp>
          <p:nvSpPr>
            <p:cNvPr id="366" name="Google Shape;1062;p22">
              <a:extLst>
                <a:ext uri="{FF2B5EF4-FFF2-40B4-BE49-F238E27FC236}">
                  <a16:creationId xmlns:a16="http://schemas.microsoft.com/office/drawing/2014/main" id="{31AE33C2-770B-437C-8068-39C5F88D450E}"/>
                </a:ext>
              </a:extLst>
            </p:cNvPr>
            <p:cNvSpPr txBox="1"/>
            <p:nvPr/>
          </p:nvSpPr>
          <p:spPr>
            <a:xfrm>
              <a:off x="4118172" y="1457144"/>
              <a:ext cx="1374670"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Leaderboards </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367" name="Google Shape;1063;p22">
              <a:extLst>
                <a:ext uri="{FF2B5EF4-FFF2-40B4-BE49-F238E27FC236}">
                  <a16:creationId xmlns:a16="http://schemas.microsoft.com/office/drawing/2014/main" id="{574A8091-02C8-4CB4-AD1C-A98360AAD20A}"/>
                </a:ext>
              </a:extLst>
            </p:cNvPr>
            <p:cNvSpPr/>
            <p:nvPr/>
          </p:nvSpPr>
          <p:spPr>
            <a:xfrm>
              <a:off x="4640741"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nvGrpSpPr>
            <p:cNvPr id="368" name="Google Shape;1064;p22">
              <a:extLst>
                <a:ext uri="{FF2B5EF4-FFF2-40B4-BE49-F238E27FC236}">
                  <a16:creationId xmlns:a16="http://schemas.microsoft.com/office/drawing/2014/main" id="{DFF126C9-6500-428B-8A22-CC85A2B7D8F5}"/>
                </a:ext>
              </a:extLst>
            </p:cNvPr>
            <p:cNvGrpSpPr/>
            <p:nvPr/>
          </p:nvGrpSpPr>
          <p:grpSpPr>
            <a:xfrm>
              <a:off x="4675166" y="1210551"/>
              <a:ext cx="266871" cy="120982"/>
              <a:chOff x="9823636" y="1243138"/>
              <a:chExt cx="266871" cy="120982"/>
            </a:xfrm>
          </p:grpSpPr>
          <p:sp>
            <p:nvSpPr>
              <p:cNvPr id="369" name="Google Shape;1065;p22">
                <a:extLst>
                  <a:ext uri="{FF2B5EF4-FFF2-40B4-BE49-F238E27FC236}">
                    <a16:creationId xmlns:a16="http://schemas.microsoft.com/office/drawing/2014/main" id="{2E4C09B9-1E2F-4E31-A1AC-4C7535A8F195}"/>
                  </a:ext>
                </a:extLst>
              </p:cNvPr>
              <p:cNvSpPr/>
              <p:nvPr/>
            </p:nvSpPr>
            <p:spPr>
              <a:xfrm>
                <a:off x="9953162" y="1270800"/>
                <a:ext cx="7818" cy="17962"/>
              </a:xfrm>
              <a:custGeom>
                <a:avLst/>
                <a:gdLst/>
                <a:ahLst/>
                <a:cxnLst/>
                <a:rect l="l" t="t" r="r" b="b"/>
                <a:pathLst>
                  <a:path w="7818" h="17962" extrusionOk="0">
                    <a:moveTo>
                      <a:pt x="0" y="14070"/>
                    </a:moveTo>
                    <a:cubicBezTo>
                      <a:pt x="0" y="16220"/>
                      <a:pt x="1750" y="17962"/>
                      <a:pt x="3909" y="17962"/>
                    </a:cubicBezTo>
                    <a:cubicBezTo>
                      <a:pt x="6068" y="17962"/>
                      <a:pt x="7818" y="16220"/>
                      <a:pt x="7818" y="14070"/>
                    </a:cubicBezTo>
                    <a:lnTo>
                      <a:pt x="7818" y="3892"/>
                    </a:lnTo>
                    <a:cubicBezTo>
                      <a:pt x="7818" y="1743"/>
                      <a:pt x="6068" y="0"/>
                      <a:pt x="3909" y="0"/>
                    </a:cubicBezTo>
                    <a:cubicBezTo>
                      <a:pt x="1750" y="0"/>
                      <a:pt x="0" y="1743"/>
                      <a:pt x="0" y="389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370" name="Google Shape;1066;p22">
                <a:extLst>
                  <a:ext uri="{FF2B5EF4-FFF2-40B4-BE49-F238E27FC236}">
                    <a16:creationId xmlns:a16="http://schemas.microsoft.com/office/drawing/2014/main" id="{BEE31F53-6D7B-4A0A-9F91-11296BE02AC4}"/>
                  </a:ext>
                </a:extLst>
              </p:cNvPr>
              <p:cNvSpPr/>
              <p:nvPr/>
            </p:nvSpPr>
            <p:spPr>
              <a:xfrm>
                <a:off x="10007823" y="1290589"/>
                <a:ext cx="7818" cy="17962"/>
              </a:xfrm>
              <a:custGeom>
                <a:avLst/>
                <a:gdLst/>
                <a:ahLst/>
                <a:cxnLst/>
                <a:rect l="l" t="t" r="r" b="b"/>
                <a:pathLst>
                  <a:path w="7818" h="17962" extrusionOk="0">
                    <a:moveTo>
                      <a:pt x="0" y="3892"/>
                    </a:moveTo>
                    <a:lnTo>
                      <a:pt x="0" y="14070"/>
                    </a:lnTo>
                    <a:cubicBezTo>
                      <a:pt x="0" y="16220"/>
                      <a:pt x="1750" y="17962"/>
                      <a:pt x="3909" y="17962"/>
                    </a:cubicBezTo>
                    <a:cubicBezTo>
                      <a:pt x="6068" y="17962"/>
                      <a:pt x="7818" y="16220"/>
                      <a:pt x="7818" y="14070"/>
                    </a:cubicBezTo>
                    <a:lnTo>
                      <a:pt x="7818" y="3892"/>
                    </a:lnTo>
                    <a:cubicBezTo>
                      <a:pt x="7818" y="1743"/>
                      <a:pt x="6068" y="0"/>
                      <a:pt x="3909" y="0"/>
                    </a:cubicBezTo>
                    <a:cubicBezTo>
                      <a:pt x="1750" y="0"/>
                      <a:pt x="0" y="1743"/>
                      <a:pt x="0" y="389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371" name="Google Shape;1067;p22">
                <a:extLst>
                  <a:ext uri="{FF2B5EF4-FFF2-40B4-BE49-F238E27FC236}">
                    <a16:creationId xmlns:a16="http://schemas.microsoft.com/office/drawing/2014/main" id="{14676F77-1538-40D2-B929-784235DD464B}"/>
                  </a:ext>
                </a:extLst>
              </p:cNvPr>
              <p:cNvSpPr/>
              <p:nvPr/>
            </p:nvSpPr>
            <p:spPr>
              <a:xfrm>
                <a:off x="10020046" y="1290589"/>
                <a:ext cx="7818" cy="17962"/>
              </a:xfrm>
              <a:custGeom>
                <a:avLst/>
                <a:gdLst/>
                <a:ahLst/>
                <a:cxnLst/>
                <a:rect l="l" t="t" r="r" b="b"/>
                <a:pathLst>
                  <a:path w="7818" h="17962" extrusionOk="0">
                    <a:moveTo>
                      <a:pt x="0" y="3892"/>
                    </a:moveTo>
                    <a:lnTo>
                      <a:pt x="0" y="14070"/>
                    </a:lnTo>
                    <a:cubicBezTo>
                      <a:pt x="0" y="16220"/>
                      <a:pt x="1750" y="17962"/>
                      <a:pt x="3909" y="17962"/>
                    </a:cubicBezTo>
                    <a:cubicBezTo>
                      <a:pt x="6068" y="17962"/>
                      <a:pt x="7818" y="16220"/>
                      <a:pt x="7818" y="14070"/>
                    </a:cubicBezTo>
                    <a:lnTo>
                      <a:pt x="7818" y="3892"/>
                    </a:lnTo>
                    <a:cubicBezTo>
                      <a:pt x="7818" y="1743"/>
                      <a:pt x="6068" y="0"/>
                      <a:pt x="3909" y="0"/>
                    </a:cubicBezTo>
                    <a:cubicBezTo>
                      <a:pt x="1750" y="0"/>
                      <a:pt x="0" y="1743"/>
                      <a:pt x="0" y="389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372" name="Google Shape;1068;p22">
                <a:extLst>
                  <a:ext uri="{FF2B5EF4-FFF2-40B4-BE49-F238E27FC236}">
                    <a16:creationId xmlns:a16="http://schemas.microsoft.com/office/drawing/2014/main" id="{BC9B6BF8-F3BF-4151-8336-9EF2AC99003A}"/>
                  </a:ext>
                </a:extLst>
              </p:cNvPr>
              <p:cNvSpPr/>
              <p:nvPr/>
            </p:nvSpPr>
            <p:spPr>
              <a:xfrm>
                <a:off x="9880168" y="1304996"/>
                <a:ext cx="7818" cy="17962"/>
              </a:xfrm>
              <a:custGeom>
                <a:avLst/>
                <a:gdLst/>
                <a:ahLst/>
                <a:cxnLst/>
                <a:rect l="l" t="t" r="r" b="b"/>
                <a:pathLst>
                  <a:path w="7818" h="17962" extrusionOk="0">
                    <a:moveTo>
                      <a:pt x="7818" y="14070"/>
                    </a:moveTo>
                    <a:lnTo>
                      <a:pt x="7818" y="3892"/>
                    </a:lnTo>
                    <a:cubicBezTo>
                      <a:pt x="7818" y="1743"/>
                      <a:pt x="6068" y="0"/>
                      <a:pt x="3909" y="0"/>
                    </a:cubicBezTo>
                    <a:cubicBezTo>
                      <a:pt x="1750" y="0"/>
                      <a:pt x="0" y="1743"/>
                      <a:pt x="0" y="3892"/>
                    </a:cubicBezTo>
                    <a:lnTo>
                      <a:pt x="0" y="14070"/>
                    </a:lnTo>
                    <a:cubicBezTo>
                      <a:pt x="0" y="16220"/>
                      <a:pt x="1750" y="17962"/>
                      <a:pt x="3909" y="17962"/>
                    </a:cubicBezTo>
                    <a:cubicBezTo>
                      <a:pt x="6068" y="17962"/>
                      <a:pt x="7818" y="16220"/>
                      <a:pt x="7818" y="1407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373" name="Google Shape;1069;p22">
                <a:extLst>
                  <a:ext uri="{FF2B5EF4-FFF2-40B4-BE49-F238E27FC236}">
                    <a16:creationId xmlns:a16="http://schemas.microsoft.com/office/drawing/2014/main" id="{C8B341D1-27B5-4D32-97C5-2CB2E94E81AA}"/>
                  </a:ext>
                </a:extLst>
              </p:cNvPr>
              <p:cNvSpPr/>
              <p:nvPr/>
            </p:nvSpPr>
            <p:spPr>
              <a:xfrm>
                <a:off x="9892391" y="1304996"/>
                <a:ext cx="7818" cy="17962"/>
              </a:xfrm>
              <a:custGeom>
                <a:avLst/>
                <a:gdLst/>
                <a:ahLst/>
                <a:cxnLst/>
                <a:rect l="l" t="t" r="r" b="b"/>
                <a:pathLst>
                  <a:path w="7818" h="17962" extrusionOk="0">
                    <a:moveTo>
                      <a:pt x="7818" y="14070"/>
                    </a:moveTo>
                    <a:lnTo>
                      <a:pt x="7818" y="3892"/>
                    </a:lnTo>
                    <a:cubicBezTo>
                      <a:pt x="7818" y="1743"/>
                      <a:pt x="6068" y="0"/>
                      <a:pt x="3909" y="0"/>
                    </a:cubicBezTo>
                    <a:cubicBezTo>
                      <a:pt x="1750" y="0"/>
                      <a:pt x="0" y="1743"/>
                      <a:pt x="0" y="3892"/>
                    </a:cubicBezTo>
                    <a:lnTo>
                      <a:pt x="0" y="14070"/>
                    </a:lnTo>
                    <a:cubicBezTo>
                      <a:pt x="0" y="16220"/>
                      <a:pt x="1750" y="17962"/>
                      <a:pt x="3909" y="17962"/>
                    </a:cubicBezTo>
                    <a:cubicBezTo>
                      <a:pt x="6068" y="17962"/>
                      <a:pt x="7818" y="16220"/>
                      <a:pt x="7818" y="1407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374" name="Google Shape;1070;p22">
                <a:extLst>
                  <a:ext uri="{FF2B5EF4-FFF2-40B4-BE49-F238E27FC236}">
                    <a16:creationId xmlns:a16="http://schemas.microsoft.com/office/drawing/2014/main" id="{6F4DB76C-6D68-4BC1-A369-739AA35BAFDC}"/>
                  </a:ext>
                </a:extLst>
              </p:cNvPr>
              <p:cNvSpPr/>
              <p:nvPr/>
            </p:nvSpPr>
            <p:spPr>
              <a:xfrm>
                <a:off x="9904609" y="1304996"/>
                <a:ext cx="7818" cy="17962"/>
              </a:xfrm>
              <a:custGeom>
                <a:avLst/>
                <a:gdLst/>
                <a:ahLst/>
                <a:cxnLst/>
                <a:rect l="l" t="t" r="r" b="b"/>
                <a:pathLst>
                  <a:path w="7818" h="17962" extrusionOk="0">
                    <a:moveTo>
                      <a:pt x="7818" y="14070"/>
                    </a:moveTo>
                    <a:lnTo>
                      <a:pt x="7818" y="3892"/>
                    </a:lnTo>
                    <a:cubicBezTo>
                      <a:pt x="7818" y="1743"/>
                      <a:pt x="6068" y="0"/>
                      <a:pt x="3909" y="0"/>
                    </a:cubicBezTo>
                    <a:cubicBezTo>
                      <a:pt x="1750" y="0"/>
                      <a:pt x="0" y="1743"/>
                      <a:pt x="0" y="3892"/>
                    </a:cubicBezTo>
                    <a:lnTo>
                      <a:pt x="0" y="14070"/>
                    </a:lnTo>
                    <a:cubicBezTo>
                      <a:pt x="0" y="16220"/>
                      <a:pt x="1750" y="17962"/>
                      <a:pt x="3909" y="17962"/>
                    </a:cubicBezTo>
                    <a:cubicBezTo>
                      <a:pt x="6068" y="17962"/>
                      <a:pt x="7818" y="16220"/>
                      <a:pt x="7818" y="1407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375" name="Google Shape;1071;p22">
                <a:extLst>
                  <a:ext uri="{FF2B5EF4-FFF2-40B4-BE49-F238E27FC236}">
                    <a16:creationId xmlns:a16="http://schemas.microsoft.com/office/drawing/2014/main" id="{9B777D08-ABF4-41F9-94DB-B0BA3024E5EE}"/>
                  </a:ext>
                </a:extLst>
              </p:cNvPr>
              <p:cNvSpPr/>
              <p:nvPr/>
            </p:nvSpPr>
            <p:spPr>
              <a:xfrm>
                <a:off x="9823636" y="1243138"/>
                <a:ext cx="266871" cy="120982"/>
              </a:xfrm>
              <a:custGeom>
                <a:avLst/>
                <a:gdLst/>
                <a:ahLst/>
                <a:cxnLst/>
                <a:rect l="l" t="t" r="r" b="b"/>
                <a:pathLst>
                  <a:path w="266871" h="120982" extrusionOk="0">
                    <a:moveTo>
                      <a:pt x="262962" y="113197"/>
                    </a:moveTo>
                    <a:lnTo>
                      <a:pt x="249269" y="113197"/>
                    </a:lnTo>
                    <a:lnTo>
                      <a:pt x="249269" y="99812"/>
                    </a:lnTo>
                    <a:cubicBezTo>
                      <a:pt x="249263" y="95386"/>
                      <a:pt x="245661" y="91800"/>
                      <a:pt x="241216" y="91794"/>
                    </a:cubicBezTo>
                    <a:lnTo>
                      <a:pt x="228503" y="91794"/>
                    </a:lnTo>
                    <a:lnTo>
                      <a:pt x="228503" y="55890"/>
                    </a:lnTo>
                    <a:cubicBezTo>
                      <a:pt x="228503" y="53741"/>
                      <a:pt x="226753" y="51998"/>
                      <a:pt x="224594" y="51998"/>
                    </a:cubicBezTo>
                    <a:cubicBezTo>
                      <a:pt x="222435" y="51998"/>
                      <a:pt x="220685" y="53741"/>
                      <a:pt x="220685" y="55890"/>
                    </a:cubicBezTo>
                    <a:lnTo>
                      <a:pt x="220685" y="91794"/>
                    </a:lnTo>
                    <a:lnTo>
                      <a:pt x="167733" y="91794"/>
                    </a:lnTo>
                    <a:lnTo>
                      <a:pt x="167733" y="28244"/>
                    </a:lnTo>
                    <a:lnTo>
                      <a:pt x="220685" y="28244"/>
                    </a:lnTo>
                    <a:lnTo>
                      <a:pt x="220685" y="40326"/>
                    </a:lnTo>
                    <a:cubicBezTo>
                      <a:pt x="220685" y="42475"/>
                      <a:pt x="222435" y="44218"/>
                      <a:pt x="224594" y="44218"/>
                    </a:cubicBezTo>
                    <a:cubicBezTo>
                      <a:pt x="226753" y="44218"/>
                      <a:pt x="228503" y="42475"/>
                      <a:pt x="228503" y="40326"/>
                    </a:cubicBezTo>
                    <a:lnTo>
                      <a:pt x="228503" y="24351"/>
                    </a:lnTo>
                    <a:cubicBezTo>
                      <a:pt x="228503" y="22201"/>
                      <a:pt x="226753" y="20459"/>
                      <a:pt x="224594" y="20459"/>
                    </a:cubicBezTo>
                    <a:lnTo>
                      <a:pt x="167733" y="20459"/>
                    </a:lnTo>
                    <a:lnTo>
                      <a:pt x="167733" y="3892"/>
                    </a:lnTo>
                    <a:cubicBezTo>
                      <a:pt x="167733" y="1743"/>
                      <a:pt x="165982" y="0"/>
                      <a:pt x="163823" y="0"/>
                    </a:cubicBezTo>
                    <a:lnTo>
                      <a:pt x="138846" y="0"/>
                    </a:lnTo>
                    <a:cubicBezTo>
                      <a:pt x="136687" y="0"/>
                      <a:pt x="134937" y="1743"/>
                      <a:pt x="134937" y="3892"/>
                    </a:cubicBezTo>
                    <a:cubicBezTo>
                      <a:pt x="134937" y="6042"/>
                      <a:pt x="136687" y="7785"/>
                      <a:pt x="138846" y="7785"/>
                    </a:cubicBezTo>
                    <a:lnTo>
                      <a:pt x="159914" y="7785"/>
                    </a:lnTo>
                    <a:lnTo>
                      <a:pt x="159914" y="91794"/>
                    </a:lnTo>
                    <a:lnTo>
                      <a:pt x="106957" y="91794"/>
                    </a:lnTo>
                    <a:lnTo>
                      <a:pt x="106957" y="7785"/>
                    </a:lnTo>
                    <a:lnTo>
                      <a:pt x="123219" y="7785"/>
                    </a:lnTo>
                    <a:cubicBezTo>
                      <a:pt x="125378" y="7785"/>
                      <a:pt x="127129" y="6042"/>
                      <a:pt x="127129" y="3892"/>
                    </a:cubicBezTo>
                    <a:cubicBezTo>
                      <a:pt x="127129" y="1743"/>
                      <a:pt x="125378" y="0"/>
                      <a:pt x="123219" y="0"/>
                    </a:cubicBezTo>
                    <a:lnTo>
                      <a:pt x="103048" y="0"/>
                    </a:lnTo>
                    <a:cubicBezTo>
                      <a:pt x="100889" y="0"/>
                      <a:pt x="99138" y="1743"/>
                      <a:pt x="99138" y="3892"/>
                    </a:cubicBezTo>
                    <a:lnTo>
                      <a:pt x="99138" y="42106"/>
                    </a:lnTo>
                    <a:lnTo>
                      <a:pt x="42277" y="42106"/>
                    </a:lnTo>
                    <a:cubicBezTo>
                      <a:pt x="40118" y="42106"/>
                      <a:pt x="38368" y="43848"/>
                      <a:pt x="38368" y="45998"/>
                    </a:cubicBezTo>
                    <a:lnTo>
                      <a:pt x="38368" y="65159"/>
                    </a:lnTo>
                    <a:cubicBezTo>
                      <a:pt x="38368" y="67309"/>
                      <a:pt x="40118" y="69052"/>
                      <a:pt x="42277" y="69052"/>
                    </a:cubicBezTo>
                    <a:cubicBezTo>
                      <a:pt x="44436" y="69052"/>
                      <a:pt x="46186" y="67309"/>
                      <a:pt x="46186" y="65159"/>
                    </a:cubicBezTo>
                    <a:lnTo>
                      <a:pt x="46186" y="49891"/>
                    </a:lnTo>
                    <a:lnTo>
                      <a:pt x="99138" y="49891"/>
                    </a:lnTo>
                    <a:lnTo>
                      <a:pt x="99138" y="91789"/>
                    </a:lnTo>
                    <a:lnTo>
                      <a:pt x="46186" y="91789"/>
                    </a:lnTo>
                    <a:lnTo>
                      <a:pt x="46186" y="80724"/>
                    </a:lnTo>
                    <a:cubicBezTo>
                      <a:pt x="46186" y="78574"/>
                      <a:pt x="44436" y="76831"/>
                      <a:pt x="42277" y="76831"/>
                    </a:cubicBezTo>
                    <a:cubicBezTo>
                      <a:pt x="40118" y="76831"/>
                      <a:pt x="38368" y="78574"/>
                      <a:pt x="38368" y="80724"/>
                    </a:cubicBezTo>
                    <a:lnTo>
                      <a:pt x="38368" y="91789"/>
                    </a:lnTo>
                    <a:lnTo>
                      <a:pt x="25655" y="91789"/>
                    </a:lnTo>
                    <a:cubicBezTo>
                      <a:pt x="21208" y="91795"/>
                      <a:pt x="17605" y="95384"/>
                      <a:pt x="17602" y="99812"/>
                    </a:cubicBezTo>
                    <a:lnTo>
                      <a:pt x="17602" y="113197"/>
                    </a:lnTo>
                    <a:lnTo>
                      <a:pt x="3909" y="113197"/>
                    </a:lnTo>
                    <a:cubicBezTo>
                      <a:pt x="1750" y="113197"/>
                      <a:pt x="0" y="114940"/>
                      <a:pt x="0" y="117090"/>
                    </a:cubicBezTo>
                    <a:cubicBezTo>
                      <a:pt x="0" y="119239"/>
                      <a:pt x="1750" y="120982"/>
                      <a:pt x="3909" y="120982"/>
                    </a:cubicBezTo>
                    <a:lnTo>
                      <a:pt x="262962" y="120982"/>
                    </a:lnTo>
                    <a:cubicBezTo>
                      <a:pt x="265121" y="120982"/>
                      <a:pt x="266871" y="119239"/>
                      <a:pt x="266871" y="117090"/>
                    </a:cubicBezTo>
                    <a:cubicBezTo>
                      <a:pt x="266871" y="114940"/>
                      <a:pt x="265121" y="113197"/>
                      <a:pt x="262962" y="113197"/>
                    </a:cubicBezTo>
                    <a:close/>
                    <a:moveTo>
                      <a:pt x="25421" y="113197"/>
                    </a:moveTo>
                    <a:lnTo>
                      <a:pt x="25421" y="99812"/>
                    </a:lnTo>
                    <a:cubicBezTo>
                      <a:pt x="25421" y="99683"/>
                      <a:pt x="25526" y="99579"/>
                      <a:pt x="25655" y="99579"/>
                    </a:cubicBezTo>
                    <a:lnTo>
                      <a:pt x="241216" y="99579"/>
                    </a:lnTo>
                    <a:cubicBezTo>
                      <a:pt x="241346" y="99579"/>
                      <a:pt x="241451" y="99683"/>
                      <a:pt x="241451" y="99812"/>
                    </a:cubicBezTo>
                    <a:lnTo>
                      <a:pt x="241451" y="11319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grpSp>
        <p:nvGrpSpPr>
          <p:cNvPr id="376" name="Google Shape;1072;p22">
            <a:extLst>
              <a:ext uri="{FF2B5EF4-FFF2-40B4-BE49-F238E27FC236}">
                <a16:creationId xmlns:a16="http://schemas.microsoft.com/office/drawing/2014/main" id="{DECDAE01-85AD-4EFB-8452-1C9C8B9544E3}"/>
              </a:ext>
            </a:extLst>
          </p:cNvPr>
          <p:cNvGrpSpPr/>
          <p:nvPr/>
        </p:nvGrpSpPr>
        <p:grpSpPr>
          <a:xfrm>
            <a:off x="9431531" y="3595277"/>
            <a:ext cx="1047445" cy="655295"/>
            <a:chOff x="7812160" y="4014314"/>
            <a:chExt cx="1047445" cy="655295"/>
          </a:xfrm>
        </p:grpSpPr>
        <p:grpSp>
          <p:nvGrpSpPr>
            <p:cNvPr id="377" name="Google Shape;1073;p22">
              <a:extLst>
                <a:ext uri="{FF2B5EF4-FFF2-40B4-BE49-F238E27FC236}">
                  <a16:creationId xmlns:a16="http://schemas.microsoft.com/office/drawing/2014/main" id="{FCAC5D73-A759-4C9B-9107-F06C431BB22C}"/>
                </a:ext>
              </a:extLst>
            </p:cNvPr>
            <p:cNvGrpSpPr/>
            <p:nvPr/>
          </p:nvGrpSpPr>
          <p:grpSpPr>
            <a:xfrm>
              <a:off x="8166026" y="4014314"/>
              <a:ext cx="339712" cy="339712"/>
              <a:chOff x="7946264" y="3103808"/>
              <a:chExt cx="463640" cy="463640"/>
            </a:xfrm>
          </p:grpSpPr>
          <p:sp>
            <p:nvSpPr>
              <p:cNvPr id="379" name="Google Shape;1074;p22">
                <a:extLst>
                  <a:ext uri="{FF2B5EF4-FFF2-40B4-BE49-F238E27FC236}">
                    <a16:creationId xmlns:a16="http://schemas.microsoft.com/office/drawing/2014/main" id="{7E7A5093-EB00-490C-A4AD-B089C658E715}"/>
                  </a:ext>
                </a:extLst>
              </p:cNvPr>
              <p:cNvSpPr/>
              <p:nvPr/>
            </p:nvSpPr>
            <p:spPr>
              <a:xfrm>
                <a:off x="7946264" y="3103808"/>
                <a:ext cx="463640" cy="463640"/>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380" name="Google Shape;1075;p22">
                <a:extLst>
                  <a:ext uri="{FF2B5EF4-FFF2-40B4-BE49-F238E27FC236}">
                    <a16:creationId xmlns:a16="http://schemas.microsoft.com/office/drawing/2014/main" id="{65D6CC1C-C8E7-4B94-AF9D-8983E82BB2DD}"/>
                  </a:ext>
                </a:extLst>
              </p:cNvPr>
              <p:cNvPicPr preferRelativeResize="0"/>
              <p:nvPr/>
            </p:nvPicPr>
            <p:blipFill rotWithShape="1">
              <a:blip r:embed="rId2">
                <a:alphaModFix/>
              </a:blip>
              <a:srcRect/>
              <a:stretch/>
            </p:blipFill>
            <p:spPr>
              <a:xfrm>
                <a:off x="8033465" y="3191009"/>
                <a:ext cx="289239" cy="289239"/>
              </a:xfrm>
              <a:prstGeom prst="rect">
                <a:avLst/>
              </a:prstGeom>
              <a:noFill/>
              <a:ln>
                <a:noFill/>
              </a:ln>
            </p:spPr>
          </p:pic>
        </p:grpSp>
        <p:sp>
          <p:nvSpPr>
            <p:cNvPr id="378" name="Google Shape;1076;p22">
              <a:extLst>
                <a:ext uri="{FF2B5EF4-FFF2-40B4-BE49-F238E27FC236}">
                  <a16:creationId xmlns:a16="http://schemas.microsoft.com/office/drawing/2014/main" id="{F2288059-0FB2-4C36-9FEB-16AD5439F4F9}"/>
                </a:ext>
              </a:extLst>
            </p:cNvPr>
            <p:cNvSpPr txBox="1"/>
            <p:nvPr/>
          </p:nvSpPr>
          <p:spPr>
            <a:xfrm>
              <a:off x="7812160" y="4340870"/>
              <a:ext cx="1047445" cy="328739"/>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RedisGraph</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sp>
        <p:nvSpPr>
          <p:cNvPr id="381" name="Google Shape;1077;p22">
            <a:extLst>
              <a:ext uri="{FF2B5EF4-FFF2-40B4-BE49-F238E27FC236}">
                <a16:creationId xmlns:a16="http://schemas.microsoft.com/office/drawing/2014/main" id="{441B9179-060A-4C30-8DC8-D5F4762F0DCA}"/>
              </a:ext>
            </a:extLst>
          </p:cNvPr>
          <p:cNvSpPr/>
          <p:nvPr/>
        </p:nvSpPr>
        <p:spPr>
          <a:xfrm>
            <a:off x="4683204" y="2500734"/>
            <a:ext cx="1828800" cy="1828800"/>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382" name="Google Shape;1078;p22" descr="Untitled-2-512.png">
            <a:extLst>
              <a:ext uri="{FF2B5EF4-FFF2-40B4-BE49-F238E27FC236}">
                <a16:creationId xmlns:a16="http://schemas.microsoft.com/office/drawing/2014/main" id="{03B7F4FD-7F67-4057-984D-D4BEB9AFC132}"/>
              </a:ext>
            </a:extLst>
          </p:cNvPr>
          <p:cNvPicPr preferRelativeResize="0"/>
          <p:nvPr/>
        </p:nvPicPr>
        <p:blipFill rotWithShape="1">
          <a:blip r:embed="rId3">
            <a:alphaModFix/>
          </a:blip>
          <a:srcRect/>
          <a:stretch/>
        </p:blipFill>
        <p:spPr>
          <a:xfrm>
            <a:off x="5132580" y="2702109"/>
            <a:ext cx="939192" cy="877139"/>
          </a:xfrm>
          <a:prstGeom prst="rect">
            <a:avLst/>
          </a:prstGeom>
          <a:noFill/>
          <a:ln>
            <a:noFill/>
          </a:ln>
        </p:spPr>
      </p:pic>
      <p:grpSp>
        <p:nvGrpSpPr>
          <p:cNvPr id="383" name="Google Shape;1079;p22">
            <a:extLst>
              <a:ext uri="{FF2B5EF4-FFF2-40B4-BE49-F238E27FC236}">
                <a16:creationId xmlns:a16="http://schemas.microsoft.com/office/drawing/2014/main" id="{C55F5B51-0A30-4B63-B0B2-3606BC4387B9}"/>
              </a:ext>
            </a:extLst>
          </p:cNvPr>
          <p:cNvGrpSpPr/>
          <p:nvPr/>
        </p:nvGrpSpPr>
        <p:grpSpPr>
          <a:xfrm>
            <a:off x="8949850" y="4983149"/>
            <a:ext cx="1047445" cy="655295"/>
            <a:chOff x="8831848" y="4765965"/>
            <a:chExt cx="1047445" cy="655295"/>
          </a:xfrm>
        </p:grpSpPr>
        <p:grpSp>
          <p:nvGrpSpPr>
            <p:cNvPr id="384" name="Google Shape;1080;p22">
              <a:extLst>
                <a:ext uri="{FF2B5EF4-FFF2-40B4-BE49-F238E27FC236}">
                  <a16:creationId xmlns:a16="http://schemas.microsoft.com/office/drawing/2014/main" id="{507FEEBB-E1E4-4588-A966-DE7B86CDF663}"/>
                </a:ext>
              </a:extLst>
            </p:cNvPr>
            <p:cNvGrpSpPr/>
            <p:nvPr/>
          </p:nvGrpSpPr>
          <p:grpSpPr>
            <a:xfrm>
              <a:off x="9185714" y="4765965"/>
              <a:ext cx="339712" cy="339712"/>
              <a:chOff x="7946264" y="3103808"/>
              <a:chExt cx="463640" cy="463640"/>
            </a:xfrm>
          </p:grpSpPr>
          <p:sp>
            <p:nvSpPr>
              <p:cNvPr id="386" name="Google Shape;1081;p22">
                <a:extLst>
                  <a:ext uri="{FF2B5EF4-FFF2-40B4-BE49-F238E27FC236}">
                    <a16:creationId xmlns:a16="http://schemas.microsoft.com/office/drawing/2014/main" id="{CA6F6888-5103-475E-A6B2-9EFB660D08F8}"/>
                  </a:ext>
                </a:extLst>
              </p:cNvPr>
              <p:cNvSpPr/>
              <p:nvPr/>
            </p:nvSpPr>
            <p:spPr>
              <a:xfrm>
                <a:off x="7946264" y="3103808"/>
                <a:ext cx="463640" cy="463640"/>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387" name="Google Shape;1082;p22">
                <a:extLst>
                  <a:ext uri="{FF2B5EF4-FFF2-40B4-BE49-F238E27FC236}">
                    <a16:creationId xmlns:a16="http://schemas.microsoft.com/office/drawing/2014/main" id="{03E1F550-C1A5-4C58-BCBF-CF3D8AA86CDE}"/>
                  </a:ext>
                </a:extLst>
              </p:cNvPr>
              <p:cNvPicPr preferRelativeResize="0"/>
              <p:nvPr/>
            </p:nvPicPr>
            <p:blipFill rotWithShape="1">
              <a:blip r:embed="rId4">
                <a:alphaModFix/>
              </a:blip>
              <a:srcRect/>
              <a:stretch/>
            </p:blipFill>
            <p:spPr>
              <a:xfrm>
                <a:off x="8033465" y="3195391"/>
                <a:ext cx="289238" cy="280473"/>
              </a:xfrm>
              <a:prstGeom prst="rect">
                <a:avLst/>
              </a:prstGeom>
              <a:noFill/>
              <a:ln>
                <a:noFill/>
              </a:ln>
            </p:spPr>
          </p:pic>
        </p:grpSp>
        <p:sp>
          <p:nvSpPr>
            <p:cNvPr id="385" name="Google Shape;1083;p22">
              <a:extLst>
                <a:ext uri="{FF2B5EF4-FFF2-40B4-BE49-F238E27FC236}">
                  <a16:creationId xmlns:a16="http://schemas.microsoft.com/office/drawing/2014/main" id="{90796852-4273-4648-BE1E-F19031D6759A}"/>
                </a:ext>
              </a:extLst>
            </p:cNvPr>
            <p:cNvSpPr txBox="1"/>
            <p:nvPr/>
          </p:nvSpPr>
          <p:spPr>
            <a:xfrm>
              <a:off x="8831848" y="5092521"/>
              <a:ext cx="1047445" cy="328739"/>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AI</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grpSp>
        <p:nvGrpSpPr>
          <p:cNvPr id="388" name="Google Shape;1084;p22">
            <a:extLst>
              <a:ext uri="{FF2B5EF4-FFF2-40B4-BE49-F238E27FC236}">
                <a16:creationId xmlns:a16="http://schemas.microsoft.com/office/drawing/2014/main" id="{B6CD1EF2-FCC7-4634-B074-5A5DB59CAF5F}"/>
              </a:ext>
            </a:extLst>
          </p:cNvPr>
          <p:cNvGrpSpPr/>
          <p:nvPr/>
        </p:nvGrpSpPr>
        <p:grpSpPr>
          <a:xfrm>
            <a:off x="7428320" y="3604292"/>
            <a:ext cx="1047445" cy="655257"/>
            <a:chOff x="9814757" y="4765965"/>
            <a:chExt cx="1047445" cy="655257"/>
          </a:xfrm>
        </p:grpSpPr>
        <p:sp>
          <p:nvSpPr>
            <p:cNvPr id="389" name="Google Shape;1085;p22">
              <a:extLst>
                <a:ext uri="{FF2B5EF4-FFF2-40B4-BE49-F238E27FC236}">
                  <a16:creationId xmlns:a16="http://schemas.microsoft.com/office/drawing/2014/main" id="{C98C07E3-AD39-472A-924F-296B744A2AF5}"/>
                </a:ext>
              </a:extLst>
            </p:cNvPr>
            <p:cNvSpPr txBox="1"/>
            <p:nvPr/>
          </p:nvSpPr>
          <p:spPr>
            <a:xfrm>
              <a:off x="9814757" y="5092483"/>
              <a:ext cx="1047445" cy="328739"/>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RedisSearch</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nvGrpSpPr>
            <p:cNvPr id="390" name="Google Shape;1086;p22">
              <a:extLst>
                <a:ext uri="{FF2B5EF4-FFF2-40B4-BE49-F238E27FC236}">
                  <a16:creationId xmlns:a16="http://schemas.microsoft.com/office/drawing/2014/main" id="{A2582BA7-257C-40CB-B49A-D18A9D2A27E7}"/>
                </a:ext>
              </a:extLst>
            </p:cNvPr>
            <p:cNvGrpSpPr/>
            <p:nvPr/>
          </p:nvGrpSpPr>
          <p:grpSpPr>
            <a:xfrm>
              <a:off x="10168623" y="4765965"/>
              <a:ext cx="339712" cy="339712"/>
              <a:chOff x="7946264" y="3103808"/>
              <a:chExt cx="463640" cy="463640"/>
            </a:xfrm>
          </p:grpSpPr>
          <p:sp>
            <p:nvSpPr>
              <p:cNvPr id="391" name="Google Shape;1087;p22">
                <a:extLst>
                  <a:ext uri="{FF2B5EF4-FFF2-40B4-BE49-F238E27FC236}">
                    <a16:creationId xmlns:a16="http://schemas.microsoft.com/office/drawing/2014/main" id="{263DE3E8-24C4-4F01-9BB5-D0C8CDCEAEA5}"/>
                  </a:ext>
                </a:extLst>
              </p:cNvPr>
              <p:cNvSpPr/>
              <p:nvPr/>
            </p:nvSpPr>
            <p:spPr>
              <a:xfrm>
                <a:off x="7946264" y="3103808"/>
                <a:ext cx="463640" cy="463640"/>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392" name="Google Shape;1088;p22">
                <a:extLst>
                  <a:ext uri="{FF2B5EF4-FFF2-40B4-BE49-F238E27FC236}">
                    <a16:creationId xmlns:a16="http://schemas.microsoft.com/office/drawing/2014/main" id="{A17F184B-9120-4005-8BBA-8535E1ADE44A}"/>
                  </a:ext>
                </a:extLst>
              </p:cNvPr>
              <p:cNvPicPr preferRelativeResize="0"/>
              <p:nvPr/>
            </p:nvPicPr>
            <p:blipFill rotWithShape="1">
              <a:blip r:embed="rId5">
                <a:alphaModFix/>
              </a:blip>
              <a:srcRect/>
              <a:stretch/>
            </p:blipFill>
            <p:spPr>
              <a:xfrm>
                <a:off x="8033465" y="3195528"/>
                <a:ext cx="289239" cy="280200"/>
              </a:xfrm>
              <a:prstGeom prst="rect">
                <a:avLst/>
              </a:prstGeom>
              <a:noFill/>
              <a:ln>
                <a:noFill/>
              </a:ln>
            </p:spPr>
          </p:pic>
        </p:grpSp>
      </p:grpSp>
      <p:grpSp>
        <p:nvGrpSpPr>
          <p:cNvPr id="393" name="Google Shape;1089;p22">
            <a:extLst>
              <a:ext uri="{FF2B5EF4-FFF2-40B4-BE49-F238E27FC236}">
                <a16:creationId xmlns:a16="http://schemas.microsoft.com/office/drawing/2014/main" id="{71179BF4-6E72-4894-843C-D2D0C0CCB4E6}"/>
              </a:ext>
            </a:extLst>
          </p:cNvPr>
          <p:cNvGrpSpPr/>
          <p:nvPr/>
        </p:nvGrpSpPr>
        <p:grpSpPr>
          <a:xfrm>
            <a:off x="8512069" y="3592744"/>
            <a:ext cx="1047445" cy="657828"/>
            <a:chOff x="9824182" y="4011781"/>
            <a:chExt cx="1047445" cy="657828"/>
          </a:xfrm>
        </p:grpSpPr>
        <p:grpSp>
          <p:nvGrpSpPr>
            <p:cNvPr id="394" name="Google Shape;1090;p22">
              <a:extLst>
                <a:ext uri="{FF2B5EF4-FFF2-40B4-BE49-F238E27FC236}">
                  <a16:creationId xmlns:a16="http://schemas.microsoft.com/office/drawing/2014/main" id="{9392E16B-51AD-4085-8ABF-521DB848B2C9}"/>
                </a:ext>
              </a:extLst>
            </p:cNvPr>
            <p:cNvGrpSpPr/>
            <p:nvPr/>
          </p:nvGrpSpPr>
          <p:grpSpPr>
            <a:xfrm>
              <a:off x="10178048" y="4011781"/>
              <a:ext cx="339712" cy="339712"/>
              <a:chOff x="7946264" y="3103808"/>
              <a:chExt cx="463640" cy="463640"/>
            </a:xfrm>
          </p:grpSpPr>
          <p:sp>
            <p:nvSpPr>
              <p:cNvPr id="396" name="Google Shape;1091;p22">
                <a:extLst>
                  <a:ext uri="{FF2B5EF4-FFF2-40B4-BE49-F238E27FC236}">
                    <a16:creationId xmlns:a16="http://schemas.microsoft.com/office/drawing/2014/main" id="{CE7165A8-68E9-49A8-B571-BCDD0C9A9BF3}"/>
                  </a:ext>
                </a:extLst>
              </p:cNvPr>
              <p:cNvSpPr/>
              <p:nvPr/>
            </p:nvSpPr>
            <p:spPr>
              <a:xfrm>
                <a:off x="7946264" y="3103808"/>
                <a:ext cx="463640" cy="463640"/>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397" name="Google Shape;1092;p22" descr="A picture containing drawing&#10;&#10;Description automatically generated">
                <a:extLst>
                  <a:ext uri="{FF2B5EF4-FFF2-40B4-BE49-F238E27FC236}">
                    <a16:creationId xmlns:a16="http://schemas.microsoft.com/office/drawing/2014/main" id="{93F4F18C-8894-4E3F-92A3-F789B7356681}"/>
                  </a:ext>
                </a:extLst>
              </p:cNvPr>
              <p:cNvPicPr preferRelativeResize="0"/>
              <p:nvPr/>
            </p:nvPicPr>
            <p:blipFill rotWithShape="1">
              <a:blip r:embed="rId6">
                <a:alphaModFix/>
              </a:blip>
              <a:srcRect/>
              <a:stretch/>
            </p:blipFill>
            <p:spPr>
              <a:xfrm>
                <a:off x="8033465" y="3171727"/>
                <a:ext cx="289239" cy="327803"/>
              </a:xfrm>
              <a:prstGeom prst="rect">
                <a:avLst/>
              </a:prstGeom>
              <a:noFill/>
              <a:ln>
                <a:noFill/>
              </a:ln>
            </p:spPr>
          </p:pic>
        </p:grpSp>
        <p:sp>
          <p:nvSpPr>
            <p:cNvPr id="395" name="Google Shape;1093;p22">
              <a:extLst>
                <a:ext uri="{FF2B5EF4-FFF2-40B4-BE49-F238E27FC236}">
                  <a16:creationId xmlns:a16="http://schemas.microsoft.com/office/drawing/2014/main" id="{0AF6CD9C-019B-4A13-8D34-987B45898A1C}"/>
                </a:ext>
              </a:extLst>
            </p:cNvPr>
            <p:cNvSpPr txBox="1"/>
            <p:nvPr/>
          </p:nvSpPr>
          <p:spPr>
            <a:xfrm>
              <a:off x="9824182" y="4340870"/>
              <a:ext cx="1047445" cy="328739"/>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RedisJSON</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grpSp>
        <p:nvGrpSpPr>
          <p:cNvPr id="398" name="Google Shape;1094;p22">
            <a:extLst>
              <a:ext uri="{FF2B5EF4-FFF2-40B4-BE49-F238E27FC236}">
                <a16:creationId xmlns:a16="http://schemas.microsoft.com/office/drawing/2014/main" id="{22B5BBBA-45A8-4D30-8730-5E9525CFDBF9}"/>
              </a:ext>
            </a:extLst>
          </p:cNvPr>
          <p:cNvGrpSpPr/>
          <p:nvPr/>
        </p:nvGrpSpPr>
        <p:grpSpPr>
          <a:xfrm>
            <a:off x="7942342" y="4290613"/>
            <a:ext cx="1047445" cy="655258"/>
            <a:chOff x="8820838" y="4011820"/>
            <a:chExt cx="1047445" cy="655258"/>
          </a:xfrm>
        </p:grpSpPr>
        <p:grpSp>
          <p:nvGrpSpPr>
            <p:cNvPr id="399" name="Google Shape;1095;p22">
              <a:extLst>
                <a:ext uri="{FF2B5EF4-FFF2-40B4-BE49-F238E27FC236}">
                  <a16:creationId xmlns:a16="http://schemas.microsoft.com/office/drawing/2014/main" id="{33564F43-3AA5-4CC3-A7E0-1722C5679ADB}"/>
                </a:ext>
              </a:extLst>
            </p:cNvPr>
            <p:cNvGrpSpPr/>
            <p:nvPr/>
          </p:nvGrpSpPr>
          <p:grpSpPr>
            <a:xfrm>
              <a:off x="9174704" y="4011820"/>
              <a:ext cx="339712" cy="339712"/>
              <a:chOff x="7946264" y="3103808"/>
              <a:chExt cx="463640" cy="463640"/>
            </a:xfrm>
          </p:grpSpPr>
          <p:sp>
            <p:nvSpPr>
              <p:cNvPr id="401" name="Google Shape;1096;p22">
                <a:extLst>
                  <a:ext uri="{FF2B5EF4-FFF2-40B4-BE49-F238E27FC236}">
                    <a16:creationId xmlns:a16="http://schemas.microsoft.com/office/drawing/2014/main" id="{67CD84E1-A93C-46DC-8391-BEF465F41E5C}"/>
                  </a:ext>
                </a:extLst>
              </p:cNvPr>
              <p:cNvSpPr/>
              <p:nvPr/>
            </p:nvSpPr>
            <p:spPr>
              <a:xfrm>
                <a:off x="7946264" y="3103808"/>
                <a:ext cx="463640" cy="463640"/>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402" name="Google Shape;1097;p22">
                <a:extLst>
                  <a:ext uri="{FF2B5EF4-FFF2-40B4-BE49-F238E27FC236}">
                    <a16:creationId xmlns:a16="http://schemas.microsoft.com/office/drawing/2014/main" id="{EDE2120F-388C-4662-A86C-7B74B02A42A3}"/>
                  </a:ext>
                </a:extLst>
              </p:cNvPr>
              <p:cNvPicPr preferRelativeResize="0"/>
              <p:nvPr/>
            </p:nvPicPr>
            <p:blipFill rotWithShape="1">
              <a:blip r:embed="rId7">
                <a:alphaModFix/>
              </a:blip>
              <a:srcRect/>
              <a:stretch/>
            </p:blipFill>
            <p:spPr>
              <a:xfrm>
                <a:off x="8033465" y="3204156"/>
                <a:ext cx="289238" cy="262943"/>
              </a:xfrm>
              <a:prstGeom prst="rect">
                <a:avLst/>
              </a:prstGeom>
              <a:noFill/>
              <a:ln>
                <a:noFill/>
              </a:ln>
            </p:spPr>
          </p:pic>
        </p:grpSp>
        <p:sp>
          <p:nvSpPr>
            <p:cNvPr id="400" name="Google Shape;1098;p22">
              <a:extLst>
                <a:ext uri="{FF2B5EF4-FFF2-40B4-BE49-F238E27FC236}">
                  <a16:creationId xmlns:a16="http://schemas.microsoft.com/office/drawing/2014/main" id="{F63DC9A2-7FE8-4E66-AE93-7275B854CEA2}"/>
                </a:ext>
              </a:extLst>
            </p:cNvPr>
            <p:cNvSpPr txBox="1"/>
            <p:nvPr/>
          </p:nvSpPr>
          <p:spPr>
            <a:xfrm>
              <a:off x="8820838" y="4338339"/>
              <a:ext cx="1047445" cy="328739"/>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RedisBloom</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grpSp>
        <p:nvGrpSpPr>
          <p:cNvPr id="403" name="Google Shape;1099;p22">
            <a:extLst>
              <a:ext uri="{FF2B5EF4-FFF2-40B4-BE49-F238E27FC236}">
                <a16:creationId xmlns:a16="http://schemas.microsoft.com/office/drawing/2014/main" id="{82ACAA5E-5C25-4252-BEDA-960CF025AAD7}"/>
              </a:ext>
            </a:extLst>
          </p:cNvPr>
          <p:cNvGrpSpPr/>
          <p:nvPr/>
        </p:nvGrpSpPr>
        <p:grpSpPr>
          <a:xfrm>
            <a:off x="7942342" y="4983149"/>
            <a:ext cx="1047445" cy="645870"/>
            <a:chOff x="7796763" y="4765965"/>
            <a:chExt cx="1047445" cy="645870"/>
          </a:xfrm>
        </p:grpSpPr>
        <p:grpSp>
          <p:nvGrpSpPr>
            <p:cNvPr id="404" name="Google Shape;1100;p22">
              <a:extLst>
                <a:ext uri="{FF2B5EF4-FFF2-40B4-BE49-F238E27FC236}">
                  <a16:creationId xmlns:a16="http://schemas.microsoft.com/office/drawing/2014/main" id="{0B1ED16C-2685-4832-9F0E-D87CBEA71FBA}"/>
                </a:ext>
              </a:extLst>
            </p:cNvPr>
            <p:cNvGrpSpPr/>
            <p:nvPr/>
          </p:nvGrpSpPr>
          <p:grpSpPr>
            <a:xfrm>
              <a:off x="8150629" y="4765965"/>
              <a:ext cx="339712" cy="339712"/>
              <a:chOff x="7946264" y="3103808"/>
              <a:chExt cx="463640" cy="463640"/>
            </a:xfrm>
          </p:grpSpPr>
          <p:sp>
            <p:nvSpPr>
              <p:cNvPr id="406" name="Google Shape;1101;p22">
                <a:extLst>
                  <a:ext uri="{FF2B5EF4-FFF2-40B4-BE49-F238E27FC236}">
                    <a16:creationId xmlns:a16="http://schemas.microsoft.com/office/drawing/2014/main" id="{D2641D88-392D-4B2E-A86F-E6E49F682D4C}"/>
                  </a:ext>
                </a:extLst>
              </p:cNvPr>
              <p:cNvSpPr/>
              <p:nvPr/>
            </p:nvSpPr>
            <p:spPr>
              <a:xfrm>
                <a:off x="7946264" y="3103808"/>
                <a:ext cx="463640" cy="463640"/>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407" name="Google Shape;1102;p22">
                <a:extLst>
                  <a:ext uri="{FF2B5EF4-FFF2-40B4-BE49-F238E27FC236}">
                    <a16:creationId xmlns:a16="http://schemas.microsoft.com/office/drawing/2014/main" id="{D0682BC6-CC58-4EBD-B353-98A4FD78EC7E}"/>
                  </a:ext>
                </a:extLst>
              </p:cNvPr>
              <p:cNvPicPr preferRelativeResize="0"/>
              <p:nvPr/>
            </p:nvPicPr>
            <p:blipFill rotWithShape="1">
              <a:blip r:embed="rId8">
                <a:alphaModFix/>
              </a:blip>
              <a:srcRect/>
              <a:stretch/>
            </p:blipFill>
            <p:spPr>
              <a:xfrm>
                <a:off x="8037984" y="3195528"/>
                <a:ext cx="280199" cy="280199"/>
              </a:xfrm>
              <a:prstGeom prst="rect">
                <a:avLst/>
              </a:prstGeom>
              <a:noFill/>
              <a:ln>
                <a:noFill/>
              </a:ln>
            </p:spPr>
          </p:pic>
        </p:grpSp>
        <p:sp>
          <p:nvSpPr>
            <p:cNvPr id="405" name="Google Shape;1103;p22">
              <a:extLst>
                <a:ext uri="{FF2B5EF4-FFF2-40B4-BE49-F238E27FC236}">
                  <a16:creationId xmlns:a16="http://schemas.microsoft.com/office/drawing/2014/main" id="{93040420-98FB-4FF1-B3BB-8EA2A89ECB25}"/>
                </a:ext>
              </a:extLst>
            </p:cNvPr>
            <p:cNvSpPr txBox="1"/>
            <p:nvPr/>
          </p:nvSpPr>
          <p:spPr>
            <a:xfrm>
              <a:off x="7796763" y="5083096"/>
              <a:ext cx="1047445" cy="328739"/>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Gears</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grpSp>
        <p:nvGrpSpPr>
          <p:cNvPr id="408" name="Google Shape;1104;p22">
            <a:extLst>
              <a:ext uri="{FF2B5EF4-FFF2-40B4-BE49-F238E27FC236}">
                <a16:creationId xmlns:a16="http://schemas.microsoft.com/office/drawing/2014/main" id="{E6EFDEB9-9917-44D8-87AE-1FF0DD58873B}"/>
              </a:ext>
            </a:extLst>
          </p:cNvPr>
          <p:cNvGrpSpPr/>
          <p:nvPr/>
        </p:nvGrpSpPr>
        <p:grpSpPr>
          <a:xfrm>
            <a:off x="8890872" y="4307655"/>
            <a:ext cx="1165400" cy="655625"/>
            <a:chOff x="6787167" y="3837904"/>
            <a:chExt cx="1590542" cy="894798"/>
          </a:xfrm>
        </p:grpSpPr>
        <p:grpSp>
          <p:nvGrpSpPr>
            <p:cNvPr id="409" name="Google Shape;1105;p22">
              <a:extLst>
                <a:ext uri="{FF2B5EF4-FFF2-40B4-BE49-F238E27FC236}">
                  <a16:creationId xmlns:a16="http://schemas.microsoft.com/office/drawing/2014/main" id="{5029F168-107D-47C9-B781-8C08B8FEE3A7}"/>
                </a:ext>
              </a:extLst>
            </p:cNvPr>
            <p:cNvGrpSpPr/>
            <p:nvPr/>
          </p:nvGrpSpPr>
          <p:grpSpPr>
            <a:xfrm>
              <a:off x="7366715" y="3837904"/>
              <a:ext cx="463640" cy="463640"/>
              <a:chOff x="7946264" y="3103808"/>
              <a:chExt cx="463640" cy="463640"/>
            </a:xfrm>
          </p:grpSpPr>
          <p:sp>
            <p:nvSpPr>
              <p:cNvPr id="411" name="Google Shape;1106;p22">
                <a:extLst>
                  <a:ext uri="{FF2B5EF4-FFF2-40B4-BE49-F238E27FC236}">
                    <a16:creationId xmlns:a16="http://schemas.microsoft.com/office/drawing/2014/main" id="{BE225603-3305-4D30-BAC6-24AA1FEFDC57}"/>
                  </a:ext>
                </a:extLst>
              </p:cNvPr>
              <p:cNvSpPr/>
              <p:nvPr/>
            </p:nvSpPr>
            <p:spPr>
              <a:xfrm>
                <a:off x="7946264" y="3103808"/>
                <a:ext cx="463640" cy="463640"/>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412" name="Google Shape;1107;p22">
                <a:extLst>
                  <a:ext uri="{FF2B5EF4-FFF2-40B4-BE49-F238E27FC236}">
                    <a16:creationId xmlns:a16="http://schemas.microsoft.com/office/drawing/2014/main" id="{B8A74F2F-66EB-408B-96BA-0ADD1EEB1B73}"/>
                  </a:ext>
                </a:extLst>
              </p:cNvPr>
              <p:cNvPicPr preferRelativeResize="0"/>
              <p:nvPr/>
            </p:nvPicPr>
            <p:blipFill rotWithShape="1">
              <a:blip r:embed="rId9">
                <a:alphaModFix/>
              </a:blip>
              <a:srcRect/>
              <a:stretch/>
            </p:blipFill>
            <p:spPr>
              <a:xfrm>
                <a:off x="8037984" y="3195528"/>
                <a:ext cx="280200" cy="280200"/>
              </a:xfrm>
              <a:prstGeom prst="rect">
                <a:avLst/>
              </a:prstGeom>
              <a:noFill/>
              <a:ln>
                <a:noFill/>
              </a:ln>
            </p:spPr>
          </p:pic>
        </p:grpSp>
        <p:sp>
          <p:nvSpPr>
            <p:cNvPr id="410" name="Google Shape;1108;p22">
              <a:extLst>
                <a:ext uri="{FF2B5EF4-FFF2-40B4-BE49-F238E27FC236}">
                  <a16:creationId xmlns:a16="http://schemas.microsoft.com/office/drawing/2014/main" id="{B9DDC624-EEDF-468B-8E77-9F8405F4B72E}"/>
                </a:ext>
              </a:extLst>
            </p:cNvPr>
            <p:cNvSpPr txBox="1"/>
            <p:nvPr/>
          </p:nvSpPr>
          <p:spPr>
            <a:xfrm>
              <a:off x="6787167" y="4284036"/>
              <a:ext cx="1590542" cy="448666"/>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RedisTimeSeries</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sp>
        <p:nvSpPr>
          <p:cNvPr id="413" name="Google Shape;1109;p22">
            <a:extLst>
              <a:ext uri="{FF2B5EF4-FFF2-40B4-BE49-F238E27FC236}">
                <a16:creationId xmlns:a16="http://schemas.microsoft.com/office/drawing/2014/main" id="{30071D2A-60CE-41D7-9F4F-FDEE381D5586}"/>
              </a:ext>
            </a:extLst>
          </p:cNvPr>
          <p:cNvSpPr txBox="1"/>
          <p:nvPr/>
        </p:nvSpPr>
        <p:spPr>
          <a:xfrm>
            <a:off x="7995991" y="3113196"/>
            <a:ext cx="1936845" cy="307736"/>
          </a:xfrm>
          <a:prstGeom prst="rect">
            <a:avLst/>
          </a:prstGeom>
          <a:noFill/>
          <a:ln>
            <a:noFill/>
          </a:ln>
        </p:spPr>
        <p:txBody>
          <a:bodyPr spcFirstLastPara="1" wrap="square" lIns="91425" tIns="45700" rIns="91425" bIns="45700" anchor="t" anchorCtr="0">
            <a:spAutoFit/>
          </a:bodyPr>
          <a:lstStyle/>
          <a:p>
            <a:pPr algn="ctr">
              <a:buClr>
                <a:srgbClr val="000000"/>
              </a:buClr>
              <a:buSzPts val="1400"/>
              <a:buFont typeface="Arial"/>
              <a:buNone/>
            </a:pPr>
            <a:r>
              <a:rPr lang="en-US" sz="1400" b="1" kern="0">
                <a:solidFill>
                  <a:srgbClr val="0D234D"/>
                </a:solidFill>
                <a:ea typeface="Calibri"/>
                <a:cs typeface="Calibri"/>
                <a:sym typeface="Calibri"/>
              </a:rPr>
              <a:t>Modules</a:t>
            </a:r>
            <a:endParaRPr sz="1400" kern="0">
              <a:solidFill>
                <a:srgbClr val="0D234D"/>
              </a:solidFill>
              <a:latin typeface="Arial"/>
              <a:ea typeface="Arial"/>
              <a:cs typeface="Arial"/>
              <a:sym typeface="Arial"/>
            </a:endParaRPr>
          </a:p>
        </p:txBody>
      </p:sp>
      <p:grpSp>
        <p:nvGrpSpPr>
          <p:cNvPr id="414" name="Google Shape;1110;p22">
            <a:extLst>
              <a:ext uri="{FF2B5EF4-FFF2-40B4-BE49-F238E27FC236}">
                <a16:creationId xmlns:a16="http://schemas.microsoft.com/office/drawing/2014/main" id="{5B51CB40-64B7-4D3D-90A5-40F4215AEF66}"/>
              </a:ext>
            </a:extLst>
          </p:cNvPr>
          <p:cNvGrpSpPr/>
          <p:nvPr/>
        </p:nvGrpSpPr>
        <p:grpSpPr>
          <a:xfrm>
            <a:off x="3863599" y="4724766"/>
            <a:ext cx="3477205" cy="774181"/>
            <a:chOff x="4357423" y="3916780"/>
            <a:chExt cx="3477205" cy="774181"/>
          </a:xfrm>
        </p:grpSpPr>
        <p:grpSp>
          <p:nvGrpSpPr>
            <p:cNvPr id="415" name="Google Shape;1111;p22">
              <a:extLst>
                <a:ext uri="{FF2B5EF4-FFF2-40B4-BE49-F238E27FC236}">
                  <a16:creationId xmlns:a16="http://schemas.microsoft.com/office/drawing/2014/main" id="{7C3B5DC7-E600-42A0-833D-7E0E706310C5}"/>
                </a:ext>
              </a:extLst>
            </p:cNvPr>
            <p:cNvGrpSpPr/>
            <p:nvPr/>
          </p:nvGrpSpPr>
          <p:grpSpPr>
            <a:xfrm>
              <a:off x="4357423" y="3920526"/>
              <a:ext cx="1107238" cy="769351"/>
              <a:chOff x="4323942" y="3920526"/>
              <a:chExt cx="1107238" cy="769351"/>
            </a:xfrm>
          </p:grpSpPr>
          <p:grpSp>
            <p:nvGrpSpPr>
              <p:cNvPr id="426" name="Google Shape;1112;p22">
                <a:extLst>
                  <a:ext uri="{FF2B5EF4-FFF2-40B4-BE49-F238E27FC236}">
                    <a16:creationId xmlns:a16="http://schemas.microsoft.com/office/drawing/2014/main" id="{1A59F333-336D-41F0-BC44-20737FE61129}"/>
                  </a:ext>
                </a:extLst>
              </p:cNvPr>
              <p:cNvGrpSpPr/>
              <p:nvPr/>
            </p:nvGrpSpPr>
            <p:grpSpPr>
              <a:xfrm>
                <a:off x="4536400" y="3920526"/>
                <a:ext cx="682323" cy="399798"/>
                <a:chOff x="4582307" y="3920526"/>
                <a:chExt cx="682323" cy="399798"/>
              </a:xfrm>
            </p:grpSpPr>
            <p:sp>
              <p:nvSpPr>
                <p:cNvPr id="428" name="Google Shape;1113;p22">
                  <a:extLst>
                    <a:ext uri="{FF2B5EF4-FFF2-40B4-BE49-F238E27FC236}">
                      <a16:creationId xmlns:a16="http://schemas.microsoft.com/office/drawing/2014/main" id="{8223BD84-6960-4B5E-BCF2-D60A60911577}"/>
                    </a:ext>
                  </a:extLst>
                </p:cNvPr>
                <p:cNvSpPr/>
                <p:nvPr/>
              </p:nvSpPr>
              <p:spPr>
                <a:xfrm>
                  <a:off x="4582307" y="3920526"/>
                  <a:ext cx="682323" cy="399798"/>
                </a:xfrm>
                <a:custGeom>
                  <a:avLst/>
                  <a:gdLst/>
                  <a:ahLst/>
                  <a:cxnLst/>
                  <a:rect l="l" t="t" r="r" b="b"/>
                  <a:pathLst>
                    <a:path w="880947" h="516179" extrusionOk="0">
                      <a:moveTo>
                        <a:pt x="748342" y="208311"/>
                      </a:moveTo>
                      <a:cubicBezTo>
                        <a:pt x="736773" y="134262"/>
                        <a:pt x="672577" y="77427"/>
                        <a:pt x="595327" y="77427"/>
                      </a:cubicBezTo>
                      <a:cubicBezTo>
                        <a:pt x="566267" y="77427"/>
                        <a:pt x="538341" y="85467"/>
                        <a:pt x="514120" y="100464"/>
                      </a:cubicBezTo>
                      <a:cubicBezTo>
                        <a:pt x="477272" y="38536"/>
                        <a:pt x="410934" y="0"/>
                        <a:pt x="337238" y="0"/>
                      </a:cubicBezTo>
                      <a:cubicBezTo>
                        <a:pt x="223391" y="0"/>
                        <a:pt x="130766" y="92625"/>
                        <a:pt x="130766" y="206472"/>
                      </a:cubicBezTo>
                      <a:cubicBezTo>
                        <a:pt x="130766" y="207177"/>
                        <a:pt x="130766" y="207909"/>
                        <a:pt x="130791" y="208614"/>
                      </a:cubicBezTo>
                      <a:cubicBezTo>
                        <a:pt x="57623" y="220939"/>
                        <a:pt x="0" y="284730"/>
                        <a:pt x="0" y="361326"/>
                      </a:cubicBezTo>
                      <a:cubicBezTo>
                        <a:pt x="0" y="446718"/>
                        <a:pt x="71183" y="516180"/>
                        <a:pt x="156575" y="516180"/>
                      </a:cubicBezTo>
                      <a:lnTo>
                        <a:pt x="724372" y="516180"/>
                      </a:lnTo>
                      <a:cubicBezTo>
                        <a:pt x="809764" y="516180"/>
                        <a:pt x="880947" y="446718"/>
                        <a:pt x="880947" y="361326"/>
                      </a:cubicBezTo>
                      <a:cubicBezTo>
                        <a:pt x="880947" y="284076"/>
                        <a:pt x="822392" y="219881"/>
                        <a:pt x="748342" y="208311"/>
                      </a:cubicBezTo>
                      <a:close/>
                    </a:path>
                  </a:pathLst>
                </a:custGeom>
                <a:solidFill>
                  <a:srgbClr val="FFFFFF"/>
                </a:solidFill>
                <a:ln w="12700" cap="flat" cmpd="sng">
                  <a:solidFill>
                    <a:srgbClr val="A7A7A7"/>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pic>
              <p:nvPicPr>
                <p:cNvPr id="429" name="Google Shape;1114;p22">
                  <a:extLst>
                    <a:ext uri="{FF2B5EF4-FFF2-40B4-BE49-F238E27FC236}">
                      <a16:creationId xmlns:a16="http://schemas.microsoft.com/office/drawing/2014/main" id="{5126F506-FA7A-4C85-A4E7-935389F9C0C0}"/>
                    </a:ext>
                  </a:extLst>
                </p:cNvPr>
                <p:cNvPicPr preferRelativeResize="0"/>
                <p:nvPr/>
              </p:nvPicPr>
              <p:blipFill rotWithShape="1">
                <a:blip r:embed="rId10">
                  <a:alphaModFix/>
                </a:blip>
                <a:srcRect/>
                <a:stretch/>
              </p:blipFill>
              <p:spPr>
                <a:xfrm>
                  <a:off x="4770922" y="4028654"/>
                  <a:ext cx="281145" cy="226100"/>
                </a:xfrm>
                <a:prstGeom prst="rect">
                  <a:avLst/>
                </a:prstGeom>
                <a:noFill/>
                <a:ln>
                  <a:noFill/>
                </a:ln>
              </p:spPr>
            </p:pic>
          </p:grpSp>
          <p:sp>
            <p:nvSpPr>
              <p:cNvPr id="427" name="Google Shape;1115;p22">
                <a:extLst>
                  <a:ext uri="{FF2B5EF4-FFF2-40B4-BE49-F238E27FC236}">
                    <a16:creationId xmlns:a16="http://schemas.microsoft.com/office/drawing/2014/main" id="{7A4726B4-6427-4677-934E-B6EE90C338A6}"/>
                  </a:ext>
                </a:extLst>
              </p:cNvPr>
              <p:cNvSpPr txBox="1"/>
              <p:nvPr/>
            </p:nvSpPr>
            <p:spPr>
              <a:xfrm>
                <a:off x="4323942" y="4342371"/>
                <a:ext cx="1107238" cy="347506"/>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50" b="0" i="0" u="none" strike="noStrike" kern="0" cap="none" spc="0" normalizeH="0" baseline="0" noProof="0">
                    <a:ln>
                      <a:noFill/>
                    </a:ln>
                    <a:solidFill>
                      <a:srgbClr val="0D234D"/>
                    </a:solidFill>
                    <a:effectLst/>
                    <a:uLnTx/>
                    <a:uFillTx/>
                    <a:ea typeface="Calibri"/>
                    <a:cs typeface="Calibri"/>
                    <a:sym typeface="Calibri"/>
                  </a:rPr>
                  <a:t>Google Cloud</a:t>
                </a:r>
                <a:endParaRPr kumimoji="0" sz="1050" b="0" i="0" u="none" strike="noStrike" kern="0" cap="none" spc="0" normalizeH="0" baseline="0" noProof="0">
                  <a:ln>
                    <a:noFill/>
                  </a:ln>
                  <a:solidFill>
                    <a:srgbClr val="0D234D"/>
                  </a:solidFill>
                  <a:effectLst/>
                  <a:uLnTx/>
                  <a:uFillTx/>
                  <a:ea typeface="Calibri"/>
                  <a:cs typeface="Calibri"/>
                  <a:sym typeface="Calibri"/>
                </a:endParaRPr>
              </a:p>
            </p:txBody>
          </p:sp>
        </p:grpSp>
        <p:grpSp>
          <p:nvGrpSpPr>
            <p:cNvPr id="416" name="Google Shape;1116;p22">
              <a:extLst>
                <a:ext uri="{FF2B5EF4-FFF2-40B4-BE49-F238E27FC236}">
                  <a16:creationId xmlns:a16="http://schemas.microsoft.com/office/drawing/2014/main" id="{EFFDAA08-6042-44ED-B1E5-F511CF99FCAA}"/>
                </a:ext>
              </a:extLst>
            </p:cNvPr>
            <p:cNvGrpSpPr/>
            <p:nvPr/>
          </p:nvGrpSpPr>
          <p:grpSpPr>
            <a:xfrm>
              <a:off x="5347498" y="3918420"/>
              <a:ext cx="1489484" cy="772541"/>
              <a:chOff x="5368518" y="3918420"/>
              <a:chExt cx="1489484" cy="772541"/>
            </a:xfrm>
          </p:grpSpPr>
          <p:grpSp>
            <p:nvGrpSpPr>
              <p:cNvPr id="422" name="Google Shape;1117;p22">
                <a:extLst>
                  <a:ext uri="{FF2B5EF4-FFF2-40B4-BE49-F238E27FC236}">
                    <a16:creationId xmlns:a16="http://schemas.microsoft.com/office/drawing/2014/main" id="{B5E4C58A-01BC-4510-939D-DE257F6E61A9}"/>
                  </a:ext>
                </a:extLst>
              </p:cNvPr>
              <p:cNvGrpSpPr/>
              <p:nvPr/>
            </p:nvGrpSpPr>
            <p:grpSpPr>
              <a:xfrm>
                <a:off x="5772099" y="3918420"/>
                <a:ext cx="682323" cy="399798"/>
                <a:chOff x="5762393" y="3918420"/>
                <a:chExt cx="682323" cy="399798"/>
              </a:xfrm>
            </p:grpSpPr>
            <p:sp>
              <p:nvSpPr>
                <p:cNvPr id="424" name="Google Shape;1118;p22">
                  <a:extLst>
                    <a:ext uri="{FF2B5EF4-FFF2-40B4-BE49-F238E27FC236}">
                      <a16:creationId xmlns:a16="http://schemas.microsoft.com/office/drawing/2014/main" id="{97F2EAE6-FD09-41F2-BDFE-B839EEC27D91}"/>
                    </a:ext>
                  </a:extLst>
                </p:cNvPr>
                <p:cNvSpPr/>
                <p:nvPr/>
              </p:nvSpPr>
              <p:spPr>
                <a:xfrm>
                  <a:off x="5762393" y="3918420"/>
                  <a:ext cx="682323" cy="399798"/>
                </a:xfrm>
                <a:custGeom>
                  <a:avLst/>
                  <a:gdLst/>
                  <a:ahLst/>
                  <a:cxnLst/>
                  <a:rect l="l" t="t" r="r" b="b"/>
                  <a:pathLst>
                    <a:path w="880947" h="516179" extrusionOk="0">
                      <a:moveTo>
                        <a:pt x="748342" y="208311"/>
                      </a:moveTo>
                      <a:cubicBezTo>
                        <a:pt x="736773" y="134262"/>
                        <a:pt x="672577" y="77427"/>
                        <a:pt x="595327" y="77427"/>
                      </a:cubicBezTo>
                      <a:cubicBezTo>
                        <a:pt x="566267" y="77427"/>
                        <a:pt x="538341" y="85467"/>
                        <a:pt x="514120" y="100464"/>
                      </a:cubicBezTo>
                      <a:cubicBezTo>
                        <a:pt x="477272" y="38536"/>
                        <a:pt x="410934" y="0"/>
                        <a:pt x="337238" y="0"/>
                      </a:cubicBezTo>
                      <a:cubicBezTo>
                        <a:pt x="223391" y="0"/>
                        <a:pt x="130766" y="92625"/>
                        <a:pt x="130766" y="206472"/>
                      </a:cubicBezTo>
                      <a:cubicBezTo>
                        <a:pt x="130766" y="207177"/>
                        <a:pt x="130766" y="207909"/>
                        <a:pt x="130791" y="208614"/>
                      </a:cubicBezTo>
                      <a:cubicBezTo>
                        <a:pt x="57623" y="220939"/>
                        <a:pt x="0" y="284730"/>
                        <a:pt x="0" y="361326"/>
                      </a:cubicBezTo>
                      <a:cubicBezTo>
                        <a:pt x="0" y="446718"/>
                        <a:pt x="71183" y="516180"/>
                        <a:pt x="156575" y="516180"/>
                      </a:cubicBezTo>
                      <a:lnTo>
                        <a:pt x="724372" y="516180"/>
                      </a:lnTo>
                      <a:cubicBezTo>
                        <a:pt x="809764" y="516180"/>
                        <a:pt x="880947" y="446718"/>
                        <a:pt x="880947" y="361326"/>
                      </a:cubicBezTo>
                      <a:cubicBezTo>
                        <a:pt x="880947" y="284076"/>
                        <a:pt x="822392" y="219881"/>
                        <a:pt x="748342" y="208311"/>
                      </a:cubicBezTo>
                      <a:close/>
                    </a:path>
                  </a:pathLst>
                </a:custGeom>
                <a:solidFill>
                  <a:srgbClr val="FFFFFF"/>
                </a:solidFill>
                <a:ln w="12700" cap="flat" cmpd="sng">
                  <a:solidFill>
                    <a:srgbClr val="A7A7A7"/>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pic>
              <p:nvPicPr>
                <p:cNvPr id="425" name="Google Shape;1119;p22">
                  <a:extLst>
                    <a:ext uri="{FF2B5EF4-FFF2-40B4-BE49-F238E27FC236}">
                      <a16:creationId xmlns:a16="http://schemas.microsoft.com/office/drawing/2014/main" id="{F0F16191-EC78-40C3-B8D8-07C1ABA1CD43}"/>
                    </a:ext>
                  </a:extLst>
                </p:cNvPr>
                <p:cNvPicPr preferRelativeResize="0"/>
                <p:nvPr/>
              </p:nvPicPr>
              <p:blipFill rotWithShape="1">
                <a:blip r:embed="rId11">
                  <a:alphaModFix/>
                </a:blip>
                <a:srcRect/>
                <a:stretch/>
              </p:blipFill>
              <p:spPr>
                <a:xfrm>
                  <a:off x="5939170" y="4063659"/>
                  <a:ext cx="328769" cy="196491"/>
                </a:xfrm>
                <a:prstGeom prst="rect">
                  <a:avLst/>
                </a:prstGeom>
                <a:noFill/>
                <a:ln>
                  <a:noFill/>
                </a:ln>
              </p:spPr>
            </p:pic>
          </p:grpSp>
          <p:sp>
            <p:nvSpPr>
              <p:cNvPr id="423" name="Google Shape;1120;p22">
                <a:extLst>
                  <a:ext uri="{FF2B5EF4-FFF2-40B4-BE49-F238E27FC236}">
                    <a16:creationId xmlns:a16="http://schemas.microsoft.com/office/drawing/2014/main" id="{59271E59-6CD5-495A-90E7-0D64D1539EAB}"/>
                  </a:ext>
                </a:extLst>
              </p:cNvPr>
              <p:cNvSpPr txBox="1"/>
              <p:nvPr/>
            </p:nvSpPr>
            <p:spPr>
              <a:xfrm>
                <a:off x="5368518" y="4343455"/>
                <a:ext cx="1489484" cy="347506"/>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50" b="0" i="0" u="none" strike="noStrike" kern="0" cap="none" spc="0" normalizeH="0" baseline="0" noProof="0">
                    <a:ln>
                      <a:noFill/>
                    </a:ln>
                    <a:solidFill>
                      <a:srgbClr val="0D234D"/>
                    </a:solidFill>
                    <a:effectLst/>
                    <a:uLnTx/>
                    <a:uFillTx/>
                    <a:ea typeface="Calibri"/>
                    <a:cs typeface="Calibri"/>
                    <a:sym typeface="Calibri"/>
                  </a:rPr>
                  <a:t>Amazon Web Services</a:t>
                </a:r>
                <a:endParaRPr kumimoji="0" sz="1050" b="0" i="0" u="none" strike="noStrike" kern="0" cap="none" spc="0" normalizeH="0" baseline="0" noProof="0">
                  <a:ln>
                    <a:noFill/>
                  </a:ln>
                  <a:solidFill>
                    <a:srgbClr val="0D234D"/>
                  </a:solidFill>
                  <a:effectLst/>
                  <a:uLnTx/>
                  <a:uFillTx/>
                  <a:ea typeface="Calibri"/>
                  <a:cs typeface="Calibri"/>
                  <a:sym typeface="Calibri"/>
                </a:endParaRPr>
              </a:p>
            </p:txBody>
          </p:sp>
        </p:grpSp>
        <p:grpSp>
          <p:nvGrpSpPr>
            <p:cNvPr id="417" name="Google Shape;1121;p22">
              <a:extLst>
                <a:ext uri="{FF2B5EF4-FFF2-40B4-BE49-F238E27FC236}">
                  <a16:creationId xmlns:a16="http://schemas.microsoft.com/office/drawing/2014/main" id="{CB52B5BE-F793-4D99-A02D-2DEE70C53FB6}"/>
                </a:ext>
              </a:extLst>
            </p:cNvPr>
            <p:cNvGrpSpPr/>
            <p:nvPr/>
          </p:nvGrpSpPr>
          <p:grpSpPr>
            <a:xfrm>
              <a:off x="6727389" y="3916780"/>
              <a:ext cx="1107239" cy="772541"/>
              <a:chOff x="6651310" y="3916780"/>
              <a:chExt cx="1107239" cy="772541"/>
            </a:xfrm>
          </p:grpSpPr>
          <p:sp>
            <p:nvSpPr>
              <p:cNvPr id="418" name="Google Shape;1122;p22">
                <a:extLst>
                  <a:ext uri="{FF2B5EF4-FFF2-40B4-BE49-F238E27FC236}">
                    <a16:creationId xmlns:a16="http://schemas.microsoft.com/office/drawing/2014/main" id="{814B9C9F-83D2-4254-BD44-F75606B8FA1C}"/>
                  </a:ext>
                </a:extLst>
              </p:cNvPr>
              <p:cNvSpPr/>
              <p:nvPr/>
            </p:nvSpPr>
            <p:spPr>
              <a:xfrm>
                <a:off x="6859869" y="3916780"/>
                <a:ext cx="682323" cy="399798"/>
              </a:xfrm>
              <a:custGeom>
                <a:avLst/>
                <a:gdLst/>
                <a:ahLst/>
                <a:cxnLst/>
                <a:rect l="l" t="t" r="r" b="b"/>
                <a:pathLst>
                  <a:path w="880947" h="516179" extrusionOk="0">
                    <a:moveTo>
                      <a:pt x="748342" y="208311"/>
                    </a:moveTo>
                    <a:cubicBezTo>
                      <a:pt x="736773" y="134262"/>
                      <a:pt x="672577" y="77427"/>
                      <a:pt x="595327" y="77427"/>
                    </a:cubicBezTo>
                    <a:cubicBezTo>
                      <a:pt x="566267" y="77427"/>
                      <a:pt x="538341" y="85467"/>
                      <a:pt x="514120" y="100464"/>
                    </a:cubicBezTo>
                    <a:cubicBezTo>
                      <a:pt x="477272" y="38536"/>
                      <a:pt x="410934" y="0"/>
                      <a:pt x="337238" y="0"/>
                    </a:cubicBezTo>
                    <a:cubicBezTo>
                      <a:pt x="223391" y="0"/>
                      <a:pt x="130766" y="92625"/>
                      <a:pt x="130766" y="206472"/>
                    </a:cubicBezTo>
                    <a:cubicBezTo>
                      <a:pt x="130766" y="207177"/>
                      <a:pt x="130766" y="207909"/>
                      <a:pt x="130791" y="208614"/>
                    </a:cubicBezTo>
                    <a:cubicBezTo>
                      <a:pt x="57623" y="220939"/>
                      <a:pt x="0" y="284730"/>
                      <a:pt x="0" y="361326"/>
                    </a:cubicBezTo>
                    <a:cubicBezTo>
                      <a:pt x="0" y="446718"/>
                      <a:pt x="71183" y="516180"/>
                      <a:pt x="156575" y="516180"/>
                    </a:cubicBezTo>
                    <a:lnTo>
                      <a:pt x="724372" y="516180"/>
                    </a:lnTo>
                    <a:cubicBezTo>
                      <a:pt x="809764" y="516180"/>
                      <a:pt x="880947" y="446718"/>
                      <a:pt x="880947" y="361326"/>
                    </a:cubicBezTo>
                    <a:cubicBezTo>
                      <a:pt x="880947" y="284076"/>
                      <a:pt x="822392" y="219881"/>
                      <a:pt x="748342" y="208311"/>
                    </a:cubicBezTo>
                    <a:close/>
                  </a:path>
                </a:pathLst>
              </a:custGeom>
              <a:solidFill>
                <a:srgbClr val="FFFFFF"/>
              </a:solidFill>
              <a:ln w="12700" cap="flat" cmpd="sng">
                <a:solidFill>
                  <a:srgbClr val="A7A7A7"/>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nvGrpSpPr>
              <p:cNvPr id="419" name="Google Shape;1123;p22">
                <a:extLst>
                  <a:ext uri="{FF2B5EF4-FFF2-40B4-BE49-F238E27FC236}">
                    <a16:creationId xmlns:a16="http://schemas.microsoft.com/office/drawing/2014/main" id="{E071CB68-BD0C-479B-871A-039B99B21393}"/>
                  </a:ext>
                </a:extLst>
              </p:cNvPr>
              <p:cNvGrpSpPr/>
              <p:nvPr/>
            </p:nvGrpSpPr>
            <p:grpSpPr>
              <a:xfrm>
                <a:off x="6651310" y="4017898"/>
                <a:ext cx="1107239" cy="671423"/>
                <a:chOff x="6651310" y="4017898"/>
                <a:chExt cx="1107239" cy="671423"/>
              </a:xfrm>
            </p:grpSpPr>
            <p:pic>
              <p:nvPicPr>
                <p:cNvPr id="420" name="Google Shape;1124;p22">
                  <a:extLst>
                    <a:ext uri="{FF2B5EF4-FFF2-40B4-BE49-F238E27FC236}">
                      <a16:creationId xmlns:a16="http://schemas.microsoft.com/office/drawing/2014/main" id="{88B3A08C-55B6-4D8C-83F4-1822A5E1D39C}"/>
                    </a:ext>
                  </a:extLst>
                </p:cNvPr>
                <p:cNvPicPr preferRelativeResize="0"/>
                <p:nvPr/>
              </p:nvPicPr>
              <p:blipFill rotWithShape="1">
                <a:blip r:embed="rId12">
                  <a:alphaModFix/>
                </a:blip>
                <a:srcRect/>
                <a:stretch/>
              </p:blipFill>
              <p:spPr>
                <a:xfrm>
                  <a:off x="7053619" y="4017898"/>
                  <a:ext cx="302621" cy="233107"/>
                </a:xfrm>
                <a:prstGeom prst="rect">
                  <a:avLst/>
                </a:prstGeom>
                <a:noFill/>
                <a:ln>
                  <a:noFill/>
                </a:ln>
              </p:spPr>
            </p:pic>
            <p:sp>
              <p:nvSpPr>
                <p:cNvPr id="421" name="Google Shape;1125;p22">
                  <a:extLst>
                    <a:ext uri="{FF2B5EF4-FFF2-40B4-BE49-F238E27FC236}">
                      <a16:creationId xmlns:a16="http://schemas.microsoft.com/office/drawing/2014/main" id="{A93FD4FE-2A8D-4398-BE2D-18EAEF982C80}"/>
                    </a:ext>
                  </a:extLst>
                </p:cNvPr>
                <p:cNvSpPr txBox="1"/>
                <p:nvPr/>
              </p:nvSpPr>
              <p:spPr>
                <a:xfrm>
                  <a:off x="6651310" y="4341815"/>
                  <a:ext cx="1107239" cy="347506"/>
                </a:xfrm>
                <a:prstGeom prst="rect">
                  <a:avLst/>
                </a:prstGeom>
                <a:no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50" b="0" i="0" u="none" strike="noStrike" kern="0" cap="none" spc="0" normalizeH="0" baseline="0" noProof="0">
                      <a:ln>
                        <a:noFill/>
                      </a:ln>
                      <a:solidFill>
                        <a:srgbClr val="0D234D"/>
                      </a:solidFill>
                      <a:effectLst/>
                      <a:uLnTx/>
                      <a:uFillTx/>
                      <a:ea typeface="Calibri"/>
                      <a:cs typeface="Calibri"/>
                      <a:sym typeface="Calibri"/>
                    </a:rPr>
                    <a:t>Microsoft Azure</a:t>
                  </a:r>
                  <a:endParaRPr kumimoji="0" sz="1050" b="0" i="0" u="none" strike="noStrike" kern="0" cap="none" spc="0" normalizeH="0" baseline="0" noProof="0">
                    <a:ln>
                      <a:noFill/>
                    </a:ln>
                    <a:solidFill>
                      <a:srgbClr val="0D234D"/>
                    </a:solidFill>
                    <a:effectLst/>
                    <a:uLnTx/>
                    <a:uFillTx/>
                    <a:ea typeface="Calibri"/>
                    <a:cs typeface="Calibri"/>
                    <a:sym typeface="Calibri"/>
                  </a:endParaRPr>
                </a:p>
              </p:txBody>
            </p:sp>
          </p:grpSp>
        </p:grpSp>
      </p:grpSp>
      <p:sp>
        <p:nvSpPr>
          <p:cNvPr id="430" name="Google Shape;1126;p22">
            <a:extLst>
              <a:ext uri="{FF2B5EF4-FFF2-40B4-BE49-F238E27FC236}">
                <a16:creationId xmlns:a16="http://schemas.microsoft.com/office/drawing/2014/main" id="{2042517A-C3E9-45E5-A35F-926B29A84063}"/>
              </a:ext>
            </a:extLst>
          </p:cNvPr>
          <p:cNvSpPr txBox="1"/>
          <p:nvPr/>
        </p:nvSpPr>
        <p:spPr>
          <a:xfrm>
            <a:off x="1161969" y="3113196"/>
            <a:ext cx="1936845" cy="307736"/>
          </a:xfrm>
          <a:prstGeom prst="rect">
            <a:avLst/>
          </a:prstGeom>
          <a:noFill/>
          <a:ln>
            <a:noFill/>
          </a:ln>
        </p:spPr>
        <p:txBody>
          <a:bodyPr spcFirstLastPara="1" wrap="square" lIns="91425" tIns="45700" rIns="91425" bIns="45700" anchor="t" anchorCtr="0">
            <a:spAutoFit/>
          </a:bodyPr>
          <a:lstStyle/>
          <a:p>
            <a:pPr algn="ctr">
              <a:buClr>
                <a:srgbClr val="000000"/>
              </a:buClr>
              <a:buSzPts val="1400"/>
              <a:buFont typeface="Arial"/>
              <a:buNone/>
            </a:pPr>
            <a:r>
              <a:rPr lang="en-US" sz="1400" b="1" kern="0">
                <a:solidFill>
                  <a:srgbClr val="0D234D"/>
                </a:solidFill>
                <a:ea typeface="Calibri"/>
                <a:cs typeface="Calibri"/>
                <a:sym typeface="Calibri"/>
              </a:rPr>
              <a:t>Data Structures</a:t>
            </a:r>
            <a:endParaRPr sz="1400" kern="0">
              <a:solidFill>
                <a:srgbClr val="0D234D"/>
              </a:solidFill>
              <a:latin typeface="Arial"/>
              <a:ea typeface="Arial"/>
              <a:cs typeface="Arial"/>
              <a:sym typeface="Arial"/>
            </a:endParaRPr>
          </a:p>
        </p:txBody>
      </p:sp>
      <p:grpSp>
        <p:nvGrpSpPr>
          <p:cNvPr id="431" name="Google Shape;1127;p22">
            <a:extLst>
              <a:ext uri="{FF2B5EF4-FFF2-40B4-BE49-F238E27FC236}">
                <a16:creationId xmlns:a16="http://schemas.microsoft.com/office/drawing/2014/main" id="{05A4AA75-CAD5-4C0F-ADA1-DFC48C870307}"/>
              </a:ext>
            </a:extLst>
          </p:cNvPr>
          <p:cNvGrpSpPr/>
          <p:nvPr/>
        </p:nvGrpSpPr>
        <p:grpSpPr>
          <a:xfrm>
            <a:off x="1913057" y="2664292"/>
            <a:ext cx="434669" cy="434669"/>
            <a:chOff x="3090432" y="3571199"/>
            <a:chExt cx="487812" cy="487812"/>
          </a:xfrm>
        </p:grpSpPr>
        <p:sp>
          <p:nvSpPr>
            <p:cNvPr id="432" name="Google Shape;1128;p22">
              <a:extLst>
                <a:ext uri="{FF2B5EF4-FFF2-40B4-BE49-F238E27FC236}">
                  <a16:creationId xmlns:a16="http://schemas.microsoft.com/office/drawing/2014/main" id="{90A9F7CD-D38D-4A0B-9880-5D2A70123C29}"/>
                </a:ext>
              </a:extLst>
            </p:cNvPr>
            <p:cNvSpPr/>
            <p:nvPr/>
          </p:nvSpPr>
          <p:spPr>
            <a:xfrm>
              <a:off x="3090432" y="3571199"/>
              <a:ext cx="487812" cy="487812"/>
            </a:xfrm>
            <a:custGeom>
              <a:avLst/>
              <a:gdLst/>
              <a:ahLst/>
              <a:cxnLst/>
              <a:rect l="l" t="t" r="r" b="b"/>
              <a:pathLst>
                <a:path w="487812" h="487812" extrusionOk="0">
                  <a:moveTo>
                    <a:pt x="464208" y="23604"/>
                  </a:moveTo>
                  <a:lnTo>
                    <a:pt x="338321" y="23604"/>
                  </a:lnTo>
                  <a:cubicBezTo>
                    <a:pt x="325308" y="23604"/>
                    <a:pt x="314718" y="34194"/>
                    <a:pt x="314718" y="47208"/>
                  </a:cubicBezTo>
                  <a:lnTo>
                    <a:pt x="314718" y="118019"/>
                  </a:lnTo>
                  <a:lnTo>
                    <a:pt x="251373" y="118019"/>
                  </a:lnTo>
                  <a:cubicBezTo>
                    <a:pt x="247281" y="52275"/>
                    <a:pt x="192646" y="0"/>
                    <a:pt x="125887" y="0"/>
                  </a:cubicBezTo>
                  <a:cubicBezTo>
                    <a:pt x="56476" y="0"/>
                    <a:pt x="0" y="56476"/>
                    <a:pt x="0" y="125887"/>
                  </a:cubicBezTo>
                  <a:cubicBezTo>
                    <a:pt x="0" y="192646"/>
                    <a:pt x="52275" y="247281"/>
                    <a:pt x="118019" y="251373"/>
                  </a:cubicBezTo>
                  <a:lnTo>
                    <a:pt x="118019" y="298982"/>
                  </a:lnTo>
                  <a:lnTo>
                    <a:pt x="0" y="298982"/>
                  </a:lnTo>
                  <a:lnTo>
                    <a:pt x="0" y="377661"/>
                  </a:lnTo>
                  <a:lnTo>
                    <a:pt x="118019" y="377661"/>
                  </a:lnTo>
                  <a:lnTo>
                    <a:pt x="118019" y="409133"/>
                  </a:lnTo>
                  <a:lnTo>
                    <a:pt x="0" y="409133"/>
                  </a:lnTo>
                  <a:lnTo>
                    <a:pt x="0" y="487812"/>
                  </a:lnTo>
                  <a:lnTo>
                    <a:pt x="251774" y="487812"/>
                  </a:lnTo>
                  <a:lnTo>
                    <a:pt x="251774" y="456340"/>
                  </a:lnTo>
                  <a:lnTo>
                    <a:pt x="370910" y="456340"/>
                  </a:lnTo>
                  <a:cubicBezTo>
                    <a:pt x="374427" y="469881"/>
                    <a:pt x="386646" y="479944"/>
                    <a:pt x="401265" y="479944"/>
                  </a:cubicBezTo>
                  <a:cubicBezTo>
                    <a:pt x="418622" y="479944"/>
                    <a:pt x="432737" y="465829"/>
                    <a:pt x="432737" y="448472"/>
                  </a:cubicBezTo>
                  <a:cubicBezTo>
                    <a:pt x="432737" y="433846"/>
                    <a:pt x="422666" y="421635"/>
                    <a:pt x="409133" y="418118"/>
                  </a:cubicBezTo>
                  <a:lnTo>
                    <a:pt x="409133" y="368676"/>
                  </a:lnTo>
                  <a:cubicBezTo>
                    <a:pt x="422666" y="365159"/>
                    <a:pt x="432737" y="352948"/>
                    <a:pt x="432737" y="338321"/>
                  </a:cubicBezTo>
                  <a:cubicBezTo>
                    <a:pt x="432737" y="323695"/>
                    <a:pt x="422666" y="311484"/>
                    <a:pt x="409133" y="307967"/>
                  </a:cubicBezTo>
                  <a:lnTo>
                    <a:pt x="409133" y="228170"/>
                  </a:lnTo>
                  <a:lnTo>
                    <a:pt x="464208" y="228170"/>
                  </a:lnTo>
                  <a:cubicBezTo>
                    <a:pt x="477222" y="228170"/>
                    <a:pt x="487812" y="217580"/>
                    <a:pt x="487812" y="204566"/>
                  </a:cubicBezTo>
                  <a:lnTo>
                    <a:pt x="487812" y="47208"/>
                  </a:lnTo>
                  <a:cubicBezTo>
                    <a:pt x="487812" y="34194"/>
                    <a:pt x="477222" y="23604"/>
                    <a:pt x="464208" y="23604"/>
                  </a:cubicBezTo>
                  <a:close/>
                  <a:moveTo>
                    <a:pt x="338321" y="39340"/>
                  </a:moveTo>
                  <a:lnTo>
                    <a:pt x="464208" y="39340"/>
                  </a:lnTo>
                  <a:cubicBezTo>
                    <a:pt x="468544" y="39340"/>
                    <a:pt x="472076" y="42872"/>
                    <a:pt x="472076" y="47208"/>
                  </a:cubicBezTo>
                  <a:lnTo>
                    <a:pt x="472076" y="86547"/>
                  </a:lnTo>
                  <a:lnTo>
                    <a:pt x="330453" y="86547"/>
                  </a:lnTo>
                  <a:lnTo>
                    <a:pt x="330453" y="47208"/>
                  </a:lnTo>
                  <a:cubicBezTo>
                    <a:pt x="330453" y="42872"/>
                    <a:pt x="333986" y="39340"/>
                    <a:pt x="338321" y="39340"/>
                  </a:cubicBezTo>
                  <a:close/>
                  <a:moveTo>
                    <a:pt x="472076" y="102283"/>
                  </a:moveTo>
                  <a:lnTo>
                    <a:pt x="472076" y="149491"/>
                  </a:lnTo>
                  <a:lnTo>
                    <a:pt x="330453" y="149491"/>
                  </a:lnTo>
                  <a:lnTo>
                    <a:pt x="330453" y="102283"/>
                  </a:lnTo>
                  <a:close/>
                  <a:moveTo>
                    <a:pt x="15736" y="125887"/>
                  </a:moveTo>
                  <a:cubicBezTo>
                    <a:pt x="15736" y="65147"/>
                    <a:pt x="65147" y="15736"/>
                    <a:pt x="125887" y="15736"/>
                  </a:cubicBezTo>
                  <a:cubicBezTo>
                    <a:pt x="186627" y="15736"/>
                    <a:pt x="236038" y="65147"/>
                    <a:pt x="236038" y="125887"/>
                  </a:cubicBezTo>
                  <a:cubicBezTo>
                    <a:pt x="236038" y="186627"/>
                    <a:pt x="186627" y="236038"/>
                    <a:pt x="125887" y="236038"/>
                  </a:cubicBezTo>
                  <a:cubicBezTo>
                    <a:pt x="65147" y="236038"/>
                    <a:pt x="15736" y="186627"/>
                    <a:pt x="15736" y="125887"/>
                  </a:cubicBezTo>
                  <a:close/>
                  <a:moveTo>
                    <a:pt x="15736" y="314718"/>
                  </a:moveTo>
                  <a:lnTo>
                    <a:pt x="236038" y="314718"/>
                  </a:lnTo>
                  <a:lnTo>
                    <a:pt x="236038" y="361925"/>
                  </a:lnTo>
                  <a:lnTo>
                    <a:pt x="15736" y="361925"/>
                  </a:lnTo>
                  <a:close/>
                  <a:moveTo>
                    <a:pt x="236038" y="472076"/>
                  </a:moveTo>
                  <a:lnTo>
                    <a:pt x="15736" y="472076"/>
                  </a:lnTo>
                  <a:lnTo>
                    <a:pt x="15736" y="424869"/>
                  </a:lnTo>
                  <a:lnTo>
                    <a:pt x="236038" y="424869"/>
                  </a:lnTo>
                  <a:close/>
                  <a:moveTo>
                    <a:pt x="370910" y="440605"/>
                  </a:moveTo>
                  <a:lnTo>
                    <a:pt x="251774" y="440605"/>
                  </a:lnTo>
                  <a:lnTo>
                    <a:pt x="251774" y="409133"/>
                  </a:lnTo>
                  <a:lnTo>
                    <a:pt x="133755" y="409133"/>
                  </a:lnTo>
                  <a:lnTo>
                    <a:pt x="133755" y="377661"/>
                  </a:lnTo>
                  <a:lnTo>
                    <a:pt x="251774" y="377661"/>
                  </a:lnTo>
                  <a:lnTo>
                    <a:pt x="251774" y="346189"/>
                  </a:lnTo>
                  <a:lnTo>
                    <a:pt x="370910" y="346189"/>
                  </a:lnTo>
                  <a:cubicBezTo>
                    <a:pt x="373774" y="357196"/>
                    <a:pt x="382390" y="365812"/>
                    <a:pt x="393397" y="368676"/>
                  </a:cubicBezTo>
                  <a:lnTo>
                    <a:pt x="393397" y="418118"/>
                  </a:lnTo>
                  <a:cubicBezTo>
                    <a:pt x="382390" y="420982"/>
                    <a:pt x="373774" y="429597"/>
                    <a:pt x="370910" y="440605"/>
                  </a:cubicBezTo>
                  <a:close/>
                  <a:moveTo>
                    <a:pt x="417001" y="448472"/>
                  </a:moveTo>
                  <a:cubicBezTo>
                    <a:pt x="417001" y="457151"/>
                    <a:pt x="409943" y="464208"/>
                    <a:pt x="401265" y="464208"/>
                  </a:cubicBezTo>
                  <a:cubicBezTo>
                    <a:pt x="392586" y="464208"/>
                    <a:pt x="385529" y="457151"/>
                    <a:pt x="385529" y="448472"/>
                  </a:cubicBezTo>
                  <a:cubicBezTo>
                    <a:pt x="385529" y="439794"/>
                    <a:pt x="392586" y="432737"/>
                    <a:pt x="401265" y="432737"/>
                  </a:cubicBezTo>
                  <a:cubicBezTo>
                    <a:pt x="409943" y="432737"/>
                    <a:pt x="417001" y="439794"/>
                    <a:pt x="417001" y="448472"/>
                  </a:cubicBezTo>
                  <a:close/>
                  <a:moveTo>
                    <a:pt x="417001" y="338321"/>
                  </a:moveTo>
                  <a:cubicBezTo>
                    <a:pt x="417001" y="347000"/>
                    <a:pt x="409943" y="354057"/>
                    <a:pt x="401265" y="354057"/>
                  </a:cubicBezTo>
                  <a:cubicBezTo>
                    <a:pt x="392586" y="354057"/>
                    <a:pt x="385529" y="347000"/>
                    <a:pt x="385529" y="338321"/>
                  </a:cubicBezTo>
                  <a:cubicBezTo>
                    <a:pt x="385529" y="329643"/>
                    <a:pt x="392586" y="322585"/>
                    <a:pt x="401265" y="322585"/>
                  </a:cubicBezTo>
                  <a:cubicBezTo>
                    <a:pt x="409943" y="322585"/>
                    <a:pt x="417001" y="329643"/>
                    <a:pt x="417001" y="338321"/>
                  </a:cubicBezTo>
                  <a:close/>
                  <a:moveTo>
                    <a:pt x="393397" y="307967"/>
                  </a:moveTo>
                  <a:cubicBezTo>
                    <a:pt x="382390" y="310831"/>
                    <a:pt x="373774" y="319446"/>
                    <a:pt x="370910" y="330453"/>
                  </a:cubicBezTo>
                  <a:lnTo>
                    <a:pt x="251774" y="330453"/>
                  </a:lnTo>
                  <a:lnTo>
                    <a:pt x="251774" y="298982"/>
                  </a:lnTo>
                  <a:lnTo>
                    <a:pt x="133755" y="298982"/>
                  </a:lnTo>
                  <a:lnTo>
                    <a:pt x="133755" y="251373"/>
                  </a:lnTo>
                  <a:cubicBezTo>
                    <a:pt x="196879" y="247439"/>
                    <a:pt x="247447" y="196879"/>
                    <a:pt x="251373" y="133755"/>
                  </a:cubicBezTo>
                  <a:lnTo>
                    <a:pt x="314718" y="133755"/>
                  </a:lnTo>
                  <a:lnTo>
                    <a:pt x="314718" y="204566"/>
                  </a:lnTo>
                  <a:cubicBezTo>
                    <a:pt x="314718" y="217580"/>
                    <a:pt x="325308" y="228170"/>
                    <a:pt x="338321" y="228170"/>
                  </a:cubicBezTo>
                  <a:lnTo>
                    <a:pt x="393397" y="228170"/>
                  </a:lnTo>
                  <a:close/>
                  <a:moveTo>
                    <a:pt x="464208" y="212434"/>
                  </a:moveTo>
                  <a:lnTo>
                    <a:pt x="338321" y="212434"/>
                  </a:lnTo>
                  <a:cubicBezTo>
                    <a:pt x="333986" y="212434"/>
                    <a:pt x="330453" y="208902"/>
                    <a:pt x="330453" y="204566"/>
                  </a:cubicBezTo>
                  <a:lnTo>
                    <a:pt x="330453" y="165227"/>
                  </a:lnTo>
                  <a:lnTo>
                    <a:pt x="472076" y="165227"/>
                  </a:lnTo>
                  <a:lnTo>
                    <a:pt x="472076" y="204566"/>
                  </a:lnTo>
                  <a:cubicBezTo>
                    <a:pt x="472076" y="208902"/>
                    <a:pt x="468544" y="212434"/>
                    <a:pt x="464208" y="21243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33" name="Google Shape;1129;p22">
              <a:extLst>
                <a:ext uri="{FF2B5EF4-FFF2-40B4-BE49-F238E27FC236}">
                  <a16:creationId xmlns:a16="http://schemas.microsoft.com/office/drawing/2014/main" id="{A704D545-4451-4CC2-93B4-9293445E618D}"/>
                </a:ext>
              </a:extLst>
            </p:cNvPr>
            <p:cNvSpPr/>
            <p:nvPr/>
          </p:nvSpPr>
          <p:spPr>
            <a:xfrm>
              <a:off x="3436622" y="3626275"/>
              <a:ext cx="15735" cy="15735"/>
            </a:xfrm>
            <a:custGeom>
              <a:avLst/>
              <a:gdLst/>
              <a:ahLst/>
              <a:cxnLst/>
              <a:rect l="l" t="t" r="r" b="b"/>
              <a:pathLst>
                <a:path w="15735" h="15735" extrusionOk="0">
                  <a:moveTo>
                    <a:pt x="0" y="0"/>
                  </a:moveTo>
                  <a:lnTo>
                    <a:pt x="15736" y="0"/>
                  </a:lnTo>
                  <a:lnTo>
                    <a:pt x="15736"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34" name="Google Shape;1130;p22">
              <a:extLst>
                <a:ext uri="{FF2B5EF4-FFF2-40B4-BE49-F238E27FC236}">
                  <a16:creationId xmlns:a16="http://schemas.microsoft.com/office/drawing/2014/main" id="{3B328526-0DA2-413C-9510-66F85C2286E1}"/>
                </a:ext>
              </a:extLst>
            </p:cNvPr>
            <p:cNvSpPr/>
            <p:nvPr/>
          </p:nvSpPr>
          <p:spPr>
            <a:xfrm>
              <a:off x="3468093" y="3626275"/>
              <a:ext cx="15735" cy="15735"/>
            </a:xfrm>
            <a:custGeom>
              <a:avLst/>
              <a:gdLst/>
              <a:ahLst/>
              <a:cxnLst/>
              <a:rect l="l" t="t" r="r" b="b"/>
              <a:pathLst>
                <a:path w="15735" h="15735" extrusionOk="0">
                  <a:moveTo>
                    <a:pt x="0" y="0"/>
                  </a:moveTo>
                  <a:lnTo>
                    <a:pt x="15736" y="0"/>
                  </a:lnTo>
                  <a:lnTo>
                    <a:pt x="15736"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35" name="Google Shape;1131;p22">
              <a:extLst>
                <a:ext uri="{FF2B5EF4-FFF2-40B4-BE49-F238E27FC236}">
                  <a16:creationId xmlns:a16="http://schemas.microsoft.com/office/drawing/2014/main" id="{AABC88F2-88E7-4D63-A7D7-F83C2E1FF917}"/>
                </a:ext>
              </a:extLst>
            </p:cNvPr>
            <p:cNvSpPr/>
            <p:nvPr/>
          </p:nvSpPr>
          <p:spPr>
            <a:xfrm>
              <a:off x="3436622" y="3752162"/>
              <a:ext cx="15735" cy="15735"/>
            </a:xfrm>
            <a:custGeom>
              <a:avLst/>
              <a:gdLst/>
              <a:ahLst/>
              <a:cxnLst/>
              <a:rect l="l" t="t" r="r" b="b"/>
              <a:pathLst>
                <a:path w="15735" h="15735" extrusionOk="0">
                  <a:moveTo>
                    <a:pt x="0" y="0"/>
                  </a:moveTo>
                  <a:lnTo>
                    <a:pt x="15736" y="0"/>
                  </a:lnTo>
                  <a:lnTo>
                    <a:pt x="15736"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36" name="Google Shape;1132;p22">
              <a:extLst>
                <a:ext uri="{FF2B5EF4-FFF2-40B4-BE49-F238E27FC236}">
                  <a16:creationId xmlns:a16="http://schemas.microsoft.com/office/drawing/2014/main" id="{B187BF83-AC5C-4E24-9686-12B903FC94AB}"/>
                </a:ext>
              </a:extLst>
            </p:cNvPr>
            <p:cNvSpPr/>
            <p:nvPr/>
          </p:nvSpPr>
          <p:spPr>
            <a:xfrm>
              <a:off x="3468093" y="3752162"/>
              <a:ext cx="15735" cy="15735"/>
            </a:xfrm>
            <a:custGeom>
              <a:avLst/>
              <a:gdLst/>
              <a:ahLst/>
              <a:cxnLst/>
              <a:rect l="l" t="t" r="r" b="b"/>
              <a:pathLst>
                <a:path w="15735" h="15735" extrusionOk="0">
                  <a:moveTo>
                    <a:pt x="0" y="0"/>
                  </a:moveTo>
                  <a:lnTo>
                    <a:pt x="15736" y="0"/>
                  </a:lnTo>
                  <a:lnTo>
                    <a:pt x="15736"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37" name="Google Shape;1133;p22">
              <a:extLst>
                <a:ext uri="{FF2B5EF4-FFF2-40B4-BE49-F238E27FC236}">
                  <a16:creationId xmlns:a16="http://schemas.microsoft.com/office/drawing/2014/main" id="{CA89349C-D7F3-488F-8958-7E38832819AA}"/>
                </a:ext>
              </a:extLst>
            </p:cNvPr>
            <p:cNvSpPr/>
            <p:nvPr/>
          </p:nvSpPr>
          <p:spPr>
            <a:xfrm>
              <a:off x="3531037" y="3689219"/>
              <a:ext cx="15735" cy="15735"/>
            </a:xfrm>
            <a:custGeom>
              <a:avLst/>
              <a:gdLst/>
              <a:ahLst/>
              <a:cxnLst/>
              <a:rect l="l" t="t" r="r" b="b"/>
              <a:pathLst>
                <a:path w="15735" h="15735" extrusionOk="0">
                  <a:moveTo>
                    <a:pt x="0" y="0"/>
                  </a:moveTo>
                  <a:lnTo>
                    <a:pt x="15736" y="0"/>
                  </a:lnTo>
                  <a:lnTo>
                    <a:pt x="15736"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38" name="Google Shape;1134;p22">
              <a:extLst>
                <a:ext uri="{FF2B5EF4-FFF2-40B4-BE49-F238E27FC236}">
                  <a16:creationId xmlns:a16="http://schemas.microsoft.com/office/drawing/2014/main" id="{B3298544-F8BC-451F-86C3-85552F061EEC}"/>
                </a:ext>
              </a:extLst>
            </p:cNvPr>
            <p:cNvSpPr/>
            <p:nvPr/>
          </p:nvSpPr>
          <p:spPr>
            <a:xfrm>
              <a:off x="3499565" y="3689219"/>
              <a:ext cx="15735" cy="15735"/>
            </a:xfrm>
            <a:custGeom>
              <a:avLst/>
              <a:gdLst/>
              <a:ahLst/>
              <a:cxnLst/>
              <a:rect l="l" t="t" r="r" b="b"/>
              <a:pathLst>
                <a:path w="15735" h="15735" extrusionOk="0">
                  <a:moveTo>
                    <a:pt x="0" y="0"/>
                  </a:moveTo>
                  <a:lnTo>
                    <a:pt x="15736" y="0"/>
                  </a:lnTo>
                  <a:lnTo>
                    <a:pt x="15736"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39" name="Google Shape;1135;p22">
              <a:extLst>
                <a:ext uri="{FF2B5EF4-FFF2-40B4-BE49-F238E27FC236}">
                  <a16:creationId xmlns:a16="http://schemas.microsoft.com/office/drawing/2014/main" id="{8EC8D012-6719-4C48-AC77-35C4296E2D47}"/>
                </a:ext>
              </a:extLst>
            </p:cNvPr>
            <p:cNvSpPr/>
            <p:nvPr/>
          </p:nvSpPr>
          <p:spPr>
            <a:xfrm>
              <a:off x="3121904" y="4011804"/>
              <a:ext cx="15735" cy="15735"/>
            </a:xfrm>
            <a:custGeom>
              <a:avLst/>
              <a:gdLst/>
              <a:ahLst/>
              <a:cxnLst/>
              <a:rect l="l" t="t" r="r" b="b"/>
              <a:pathLst>
                <a:path w="15735" h="15735" extrusionOk="0">
                  <a:moveTo>
                    <a:pt x="0" y="0"/>
                  </a:moveTo>
                  <a:lnTo>
                    <a:pt x="15736" y="0"/>
                  </a:lnTo>
                  <a:lnTo>
                    <a:pt x="15736"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40" name="Google Shape;1136;p22">
              <a:extLst>
                <a:ext uri="{FF2B5EF4-FFF2-40B4-BE49-F238E27FC236}">
                  <a16:creationId xmlns:a16="http://schemas.microsoft.com/office/drawing/2014/main" id="{20F2EBF8-3F49-44EC-941F-8BF6DE5697C3}"/>
                </a:ext>
              </a:extLst>
            </p:cNvPr>
            <p:cNvSpPr/>
            <p:nvPr/>
          </p:nvSpPr>
          <p:spPr>
            <a:xfrm>
              <a:off x="3153376" y="4011804"/>
              <a:ext cx="157358" cy="15735"/>
            </a:xfrm>
            <a:custGeom>
              <a:avLst/>
              <a:gdLst/>
              <a:ahLst/>
              <a:cxnLst/>
              <a:rect l="l" t="t" r="r" b="b"/>
              <a:pathLst>
                <a:path w="157358" h="15735" extrusionOk="0">
                  <a:moveTo>
                    <a:pt x="0" y="0"/>
                  </a:moveTo>
                  <a:lnTo>
                    <a:pt x="157359" y="0"/>
                  </a:lnTo>
                  <a:lnTo>
                    <a:pt x="157359"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41" name="Google Shape;1137;p22">
              <a:extLst>
                <a:ext uri="{FF2B5EF4-FFF2-40B4-BE49-F238E27FC236}">
                  <a16:creationId xmlns:a16="http://schemas.microsoft.com/office/drawing/2014/main" id="{2DFE1220-90CF-435F-A053-BEBF1A636F81}"/>
                </a:ext>
              </a:extLst>
            </p:cNvPr>
            <p:cNvSpPr/>
            <p:nvPr/>
          </p:nvSpPr>
          <p:spPr>
            <a:xfrm>
              <a:off x="3121904" y="3901653"/>
              <a:ext cx="15735" cy="15735"/>
            </a:xfrm>
            <a:custGeom>
              <a:avLst/>
              <a:gdLst/>
              <a:ahLst/>
              <a:cxnLst/>
              <a:rect l="l" t="t" r="r" b="b"/>
              <a:pathLst>
                <a:path w="15735" h="15735" extrusionOk="0">
                  <a:moveTo>
                    <a:pt x="0" y="0"/>
                  </a:moveTo>
                  <a:lnTo>
                    <a:pt x="15736" y="0"/>
                  </a:lnTo>
                  <a:lnTo>
                    <a:pt x="15736"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42" name="Google Shape;1138;p22">
              <a:extLst>
                <a:ext uri="{FF2B5EF4-FFF2-40B4-BE49-F238E27FC236}">
                  <a16:creationId xmlns:a16="http://schemas.microsoft.com/office/drawing/2014/main" id="{2B5A206C-1E2B-4F1C-851B-7E5488F7E72E}"/>
                </a:ext>
              </a:extLst>
            </p:cNvPr>
            <p:cNvSpPr/>
            <p:nvPr/>
          </p:nvSpPr>
          <p:spPr>
            <a:xfrm>
              <a:off x="3153376" y="3901653"/>
              <a:ext cx="157358" cy="15735"/>
            </a:xfrm>
            <a:custGeom>
              <a:avLst/>
              <a:gdLst/>
              <a:ahLst/>
              <a:cxnLst/>
              <a:rect l="l" t="t" r="r" b="b"/>
              <a:pathLst>
                <a:path w="157358" h="15735" extrusionOk="0">
                  <a:moveTo>
                    <a:pt x="0" y="0"/>
                  </a:moveTo>
                  <a:lnTo>
                    <a:pt x="157359" y="0"/>
                  </a:lnTo>
                  <a:lnTo>
                    <a:pt x="157359" y="15736"/>
                  </a:lnTo>
                  <a:lnTo>
                    <a:pt x="0" y="15736"/>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43" name="Google Shape;1139;p22">
              <a:extLst>
                <a:ext uri="{FF2B5EF4-FFF2-40B4-BE49-F238E27FC236}">
                  <a16:creationId xmlns:a16="http://schemas.microsoft.com/office/drawing/2014/main" id="{FB2F148D-1977-45DF-985E-D870B102E58E}"/>
                </a:ext>
              </a:extLst>
            </p:cNvPr>
            <p:cNvSpPr/>
            <p:nvPr/>
          </p:nvSpPr>
          <p:spPr>
            <a:xfrm>
              <a:off x="3121904" y="3634143"/>
              <a:ext cx="188830" cy="110151"/>
            </a:xfrm>
            <a:custGeom>
              <a:avLst/>
              <a:gdLst/>
              <a:ahLst/>
              <a:cxnLst/>
              <a:rect l="l" t="t" r="r" b="b"/>
              <a:pathLst>
                <a:path w="188830" h="110151" extrusionOk="0">
                  <a:moveTo>
                    <a:pt x="188831" y="70811"/>
                  </a:moveTo>
                  <a:cubicBezTo>
                    <a:pt x="188831" y="47428"/>
                    <a:pt x="168161" y="28388"/>
                    <a:pt x="144377" y="31849"/>
                  </a:cubicBezTo>
                  <a:cubicBezTo>
                    <a:pt x="135454" y="12534"/>
                    <a:pt x="116202" y="0"/>
                    <a:pt x="94415" y="0"/>
                  </a:cubicBezTo>
                  <a:cubicBezTo>
                    <a:pt x="72629" y="0"/>
                    <a:pt x="53376" y="12534"/>
                    <a:pt x="44454" y="31849"/>
                  </a:cubicBezTo>
                  <a:cubicBezTo>
                    <a:pt x="20669" y="28364"/>
                    <a:pt x="0" y="47428"/>
                    <a:pt x="0" y="70811"/>
                  </a:cubicBezTo>
                  <a:cubicBezTo>
                    <a:pt x="0" y="92503"/>
                    <a:pt x="17648" y="110151"/>
                    <a:pt x="39340" y="110151"/>
                  </a:cubicBezTo>
                  <a:lnTo>
                    <a:pt x="149491" y="110151"/>
                  </a:lnTo>
                  <a:cubicBezTo>
                    <a:pt x="171183" y="110151"/>
                    <a:pt x="188831" y="92503"/>
                    <a:pt x="188831" y="70811"/>
                  </a:cubicBezTo>
                  <a:close/>
                  <a:moveTo>
                    <a:pt x="15736" y="70811"/>
                  </a:moveTo>
                  <a:cubicBezTo>
                    <a:pt x="15736" y="57798"/>
                    <a:pt x="26326" y="47208"/>
                    <a:pt x="39340" y="47208"/>
                  </a:cubicBezTo>
                  <a:cubicBezTo>
                    <a:pt x="41653" y="47208"/>
                    <a:pt x="44092" y="47648"/>
                    <a:pt x="46806" y="48561"/>
                  </a:cubicBezTo>
                  <a:lnTo>
                    <a:pt x="54446" y="51142"/>
                  </a:lnTo>
                  <a:lnTo>
                    <a:pt x="56830" y="43439"/>
                  </a:lnTo>
                  <a:cubicBezTo>
                    <a:pt x="61952" y="26869"/>
                    <a:pt x="77059" y="15736"/>
                    <a:pt x="94415" y="15736"/>
                  </a:cubicBezTo>
                  <a:cubicBezTo>
                    <a:pt x="111772" y="15736"/>
                    <a:pt x="126878" y="26869"/>
                    <a:pt x="132000" y="43431"/>
                  </a:cubicBezTo>
                  <a:lnTo>
                    <a:pt x="134384" y="51142"/>
                  </a:lnTo>
                  <a:lnTo>
                    <a:pt x="142024" y="48569"/>
                  </a:lnTo>
                  <a:cubicBezTo>
                    <a:pt x="144739" y="47648"/>
                    <a:pt x="147178" y="47208"/>
                    <a:pt x="149491" y="47208"/>
                  </a:cubicBezTo>
                  <a:cubicBezTo>
                    <a:pt x="162504" y="47208"/>
                    <a:pt x="173095" y="57798"/>
                    <a:pt x="173095" y="70811"/>
                  </a:cubicBezTo>
                  <a:cubicBezTo>
                    <a:pt x="173095" y="83825"/>
                    <a:pt x="162504" y="94415"/>
                    <a:pt x="149491" y="94415"/>
                  </a:cubicBezTo>
                  <a:lnTo>
                    <a:pt x="39340" y="94415"/>
                  </a:lnTo>
                  <a:cubicBezTo>
                    <a:pt x="26326" y="94415"/>
                    <a:pt x="15736" y="83825"/>
                    <a:pt x="15736" y="70811"/>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nvGrpSpPr>
          <p:cNvPr id="444" name="Google Shape;1140;p22">
            <a:extLst>
              <a:ext uri="{FF2B5EF4-FFF2-40B4-BE49-F238E27FC236}">
                <a16:creationId xmlns:a16="http://schemas.microsoft.com/office/drawing/2014/main" id="{813EB83B-9EA6-4FC4-8012-B414BE16EAED}"/>
              </a:ext>
            </a:extLst>
          </p:cNvPr>
          <p:cNvGrpSpPr/>
          <p:nvPr/>
        </p:nvGrpSpPr>
        <p:grpSpPr>
          <a:xfrm>
            <a:off x="8757432" y="2703569"/>
            <a:ext cx="414376" cy="414375"/>
            <a:chOff x="2875422" y="2134385"/>
            <a:chExt cx="495693" cy="495692"/>
          </a:xfrm>
        </p:grpSpPr>
        <p:sp>
          <p:nvSpPr>
            <p:cNvPr id="445" name="Google Shape;1141;p22">
              <a:extLst>
                <a:ext uri="{FF2B5EF4-FFF2-40B4-BE49-F238E27FC236}">
                  <a16:creationId xmlns:a16="http://schemas.microsoft.com/office/drawing/2014/main" id="{66C0170E-B606-4ACD-8306-5CAA73C35C67}"/>
                </a:ext>
              </a:extLst>
            </p:cNvPr>
            <p:cNvSpPr/>
            <p:nvPr/>
          </p:nvSpPr>
          <p:spPr>
            <a:xfrm>
              <a:off x="2875422" y="2340923"/>
              <a:ext cx="82615" cy="82615"/>
            </a:xfrm>
            <a:custGeom>
              <a:avLst/>
              <a:gdLst/>
              <a:ahLst/>
              <a:cxnLst/>
              <a:rect l="l" t="t" r="r" b="b"/>
              <a:pathLst>
                <a:path w="82615" h="82615" extrusionOk="0">
                  <a:moveTo>
                    <a:pt x="41308" y="82616"/>
                  </a:moveTo>
                  <a:cubicBezTo>
                    <a:pt x="18531" y="82616"/>
                    <a:pt x="0" y="64085"/>
                    <a:pt x="0" y="41308"/>
                  </a:cubicBezTo>
                  <a:cubicBezTo>
                    <a:pt x="0" y="18531"/>
                    <a:pt x="18531" y="0"/>
                    <a:pt x="41308" y="0"/>
                  </a:cubicBezTo>
                  <a:cubicBezTo>
                    <a:pt x="64085" y="0"/>
                    <a:pt x="82616" y="18531"/>
                    <a:pt x="82616" y="41308"/>
                  </a:cubicBezTo>
                  <a:cubicBezTo>
                    <a:pt x="82616" y="64085"/>
                    <a:pt x="64085" y="82616"/>
                    <a:pt x="41308" y="82616"/>
                  </a:cubicBezTo>
                  <a:close/>
                  <a:moveTo>
                    <a:pt x="41308" y="16523"/>
                  </a:moveTo>
                  <a:cubicBezTo>
                    <a:pt x="27643" y="16523"/>
                    <a:pt x="16523" y="27643"/>
                    <a:pt x="16523" y="41308"/>
                  </a:cubicBezTo>
                  <a:cubicBezTo>
                    <a:pt x="16523" y="54972"/>
                    <a:pt x="27643" y="66092"/>
                    <a:pt x="41308" y="66092"/>
                  </a:cubicBezTo>
                  <a:cubicBezTo>
                    <a:pt x="54972" y="66092"/>
                    <a:pt x="66092" y="54972"/>
                    <a:pt x="66092" y="41308"/>
                  </a:cubicBezTo>
                  <a:cubicBezTo>
                    <a:pt x="66092" y="27643"/>
                    <a:pt x="54972" y="16523"/>
                    <a:pt x="41308" y="1652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46" name="Google Shape;1142;p22">
              <a:extLst>
                <a:ext uri="{FF2B5EF4-FFF2-40B4-BE49-F238E27FC236}">
                  <a16:creationId xmlns:a16="http://schemas.microsoft.com/office/drawing/2014/main" id="{2B3F3A12-1D15-40B6-AD94-37D43C835FCB}"/>
                </a:ext>
              </a:extLst>
            </p:cNvPr>
            <p:cNvSpPr/>
            <p:nvPr/>
          </p:nvSpPr>
          <p:spPr>
            <a:xfrm>
              <a:off x="3288500" y="2340923"/>
              <a:ext cx="82615" cy="82615"/>
            </a:xfrm>
            <a:custGeom>
              <a:avLst/>
              <a:gdLst/>
              <a:ahLst/>
              <a:cxnLst/>
              <a:rect l="l" t="t" r="r" b="b"/>
              <a:pathLst>
                <a:path w="82615" h="82615" extrusionOk="0">
                  <a:moveTo>
                    <a:pt x="41308" y="82616"/>
                  </a:moveTo>
                  <a:cubicBezTo>
                    <a:pt x="18531" y="82616"/>
                    <a:pt x="0" y="64085"/>
                    <a:pt x="0" y="41308"/>
                  </a:cubicBezTo>
                  <a:cubicBezTo>
                    <a:pt x="0" y="18531"/>
                    <a:pt x="18531" y="0"/>
                    <a:pt x="41308" y="0"/>
                  </a:cubicBezTo>
                  <a:cubicBezTo>
                    <a:pt x="64085" y="0"/>
                    <a:pt x="82616" y="18531"/>
                    <a:pt x="82616" y="41308"/>
                  </a:cubicBezTo>
                  <a:cubicBezTo>
                    <a:pt x="82616" y="64085"/>
                    <a:pt x="64085" y="82616"/>
                    <a:pt x="41308" y="82616"/>
                  </a:cubicBezTo>
                  <a:close/>
                  <a:moveTo>
                    <a:pt x="41308" y="16523"/>
                  </a:moveTo>
                  <a:cubicBezTo>
                    <a:pt x="27643" y="16523"/>
                    <a:pt x="16523" y="27643"/>
                    <a:pt x="16523" y="41308"/>
                  </a:cubicBezTo>
                  <a:cubicBezTo>
                    <a:pt x="16523" y="54972"/>
                    <a:pt x="27643" y="66092"/>
                    <a:pt x="41308" y="66092"/>
                  </a:cubicBezTo>
                  <a:cubicBezTo>
                    <a:pt x="54972" y="66092"/>
                    <a:pt x="66092" y="54972"/>
                    <a:pt x="66092" y="41308"/>
                  </a:cubicBezTo>
                  <a:cubicBezTo>
                    <a:pt x="66092" y="27643"/>
                    <a:pt x="54972" y="16523"/>
                    <a:pt x="41308" y="1652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47" name="Google Shape;1143;p22">
              <a:extLst>
                <a:ext uri="{FF2B5EF4-FFF2-40B4-BE49-F238E27FC236}">
                  <a16:creationId xmlns:a16="http://schemas.microsoft.com/office/drawing/2014/main" id="{FE111CC8-41E0-46E1-976F-AD57A64493A3}"/>
                </a:ext>
              </a:extLst>
            </p:cNvPr>
            <p:cNvSpPr/>
            <p:nvPr/>
          </p:nvSpPr>
          <p:spPr>
            <a:xfrm>
              <a:off x="3081961" y="2547462"/>
              <a:ext cx="82615" cy="82615"/>
            </a:xfrm>
            <a:custGeom>
              <a:avLst/>
              <a:gdLst/>
              <a:ahLst/>
              <a:cxnLst/>
              <a:rect l="l" t="t" r="r" b="b"/>
              <a:pathLst>
                <a:path w="82615" h="82615" extrusionOk="0">
                  <a:moveTo>
                    <a:pt x="41308" y="82616"/>
                  </a:moveTo>
                  <a:cubicBezTo>
                    <a:pt x="18531" y="82616"/>
                    <a:pt x="0" y="64085"/>
                    <a:pt x="0" y="41308"/>
                  </a:cubicBezTo>
                  <a:cubicBezTo>
                    <a:pt x="0" y="18531"/>
                    <a:pt x="18531" y="0"/>
                    <a:pt x="41308" y="0"/>
                  </a:cubicBezTo>
                  <a:cubicBezTo>
                    <a:pt x="64085" y="0"/>
                    <a:pt x="82615" y="18531"/>
                    <a:pt x="82615" y="41308"/>
                  </a:cubicBezTo>
                  <a:cubicBezTo>
                    <a:pt x="82615" y="64085"/>
                    <a:pt x="64085" y="82616"/>
                    <a:pt x="41308" y="82616"/>
                  </a:cubicBezTo>
                  <a:close/>
                  <a:moveTo>
                    <a:pt x="41308" y="16523"/>
                  </a:moveTo>
                  <a:cubicBezTo>
                    <a:pt x="27643" y="16523"/>
                    <a:pt x="16523" y="27643"/>
                    <a:pt x="16523" y="41308"/>
                  </a:cubicBezTo>
                  <a:cubicBezTo>
                    <a:pt x="16523" y="54972"/>
                    <a:pt x="27643" y="66092"/>
                    <a:pt x="41308" y="66092"/>
                  </a:cubicBezTo>
                  <a:cubicBezTo>
                    <a:pt x="54972" y="66092"/>
                    <a:pt x="66092" y="54972"/>
                    <a:pt x="66092" y="41308"/>
                  </a:cubicBezTo>
                  <a:cubicBezTo>
                    <a:pt x="66092" y="27643"/>
                    <a:pt x="54972" y="16523"/>
                    <a:pt x="41308" y="1652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48" name="Google Shape;1144;p22">
              <a:extLst>
                <a:ext uri="{FF2B5EF4-FFF2-40B4-BE49-F238E27FC236}">
                  <a16:creationId xmlns:a16="http://schemas.microsoft.com/office/drawing/2014/main" id="{127C88F3-2999-4E36-9267-0D94EF510712}"/>
                </a:ext>
              </a:extLst>
            </p:cNvPr>
            <p:cNvSpPr/>
            <p:nvPr/>
          </p:nvSpPr>
          <p:spPr>
            <a:xfrm>
              <a:off x="3081961" y="2134385"/>
              <a:ext cx="82615" cy="82615"/>
            </a:xfrm>
            <a:custGeom>
              <a:avLst/>
              <a:gdLst/>
              <a:ahLst/>
              <a:cxnLst/>
              <a:rect l="l" t="t" r="r" b="b"/>
              <a:pathLst>
                <a:path w="82615" h="82615" extrusionOk="0">
                  <a:moveTo>
                    <a:pt x="41308" y="82616"/>
                  </a:moveTo>
                  <a:cubicBezTo>
                    <a:pt x="18531" y="82616"/>
                    <a:pt x="0" y="64085"/>
                    <a:pt x="0" y="41308"/>
                  </a:cubicBezTo>
                  <a:cubicBezTo>
                    <a:pt x="0" y="18531"/>
                    <a:pt x="18531" y="0"/>
                    <a:pt x="41308" y="0"/>
                  </a:cubicBezTo>
                  <a:cubicBezTo>
                    <a:pt x="64085" y="0"/>
                    <a:pt x="82615" y="18531"/>
                    <a:pt x="82615" y="41308"/>
                  </a:cubicBezTo>
                  <a:cubicBezTo>
                    <a:pt x="82615" y="64085"/>
                    <a:pt x="64085" y="82616"/>
                    <a:pt x="41308" y="82616"/>
                  </a:cubicBezTo>
                  <a:close/>
                  <a:moveTo>
                    <a:pt x="41308" y="16523"/>
                  </a:moveTo>
                  <a:cubicBezTo>
                    <a:pt x="27643" y="16523"/>
                    <a:pt x="16523" y="27643"/>
                    <a:pt x="16523" y="41308"/>
                  </a:cubicBezTo>
                  <a:cubicBezTo>
                    <a:pt x="16523" y="54972"/>
                    <a:pt x="27643" y="66092"/>
                    <a:pt x="41308" y="66092"/>
                  </a:cubicBezTo>
                  <a:cubicBezTo>
                    <a:pt x="54972" y="66092"/>
                    <a:pt x="66092" y="54972"/>
                    <a:pt x="66092" y="41308"/>
                  </a:cubicBezTo>
                  <a:cubicBezTo>
                    <a:pt x="66092" y="27643"/>
                    <a:pt x="54972" y="16523"/>
                    <a:pt x="41308" y="1652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49" name="Google Shape;1145;p22">
              <a:extLst>
                <a:ext uri="{FF2B5EF4-FFF2-40B4-BE49-F238E27FC236}">
                  <a16:creationId xmlns:a16="http://schemas.microsoft.com/office/drawing/2014/main" id="{DF75DA8E-9DF0-4B5F-88D7-ED3C92738C64}"/>
                </a:ext>
              </a:extLst>
            </p:cNvPr>
            <p:cNvSpPr/>
            <p:nvPr/>
          </p:nvSpPr>
          <p:spPr>
            <a:xfrm>
              <a:off x="3305293" y="2293603"/>
              <a:ext cx="30154" cy="64107"/>
            </a:xfrm>
            <a:custGeom>
              <a:avLst/>
              <a:gdLst/>
              <a:ahLst/>
              <a:cxnLst/>
              <a:rect l="l" t="t" r="r" b="b"/>
              <a:pathLst>
                <a:path w="30154" h="64107" extrusionOk="0">
                  <a:moveTo>
                    <a:pt x="21879" y="64107"/>
                  </a:moveTo>
                  <a:cubicBezTo>
                    <a:pt x="17897" y="64107"/>
                    <a:pt x="14378" y="61208"/>
                    <a:pt x="13733" y="57143"/>
                  </a:cubicBezTo>
                  <a:cubicBezTo>
                    <a:pt x="11222" y="41446"/>
                    <a:pt x="6827" y="26080"/>
                    <a:pt x="655" y="11490"/>
                  </a:cubicBezTo>
                  <a:cubicBezTo>
                    <a:pt x="-1121" y="7284"/>
                    <a:pt x="837" y="2435"/>
                    <a:pt x="5042" y="659"/>
                  </a:cubicBezTo>
                  <a:cubicBezTo>
                    <a:pt x="9256" y="-1126"/>
                    <a:pt x="14097" y="840"/>
                    <a:pt x="15873" y="5046"/>
                  </a:cubicBezTo>
                  <a:cubicBezTo>
                    <a:pt x="22565" y="20866"/>
                    <a:pt x="27340" y="37522"/>
                    <a:pt x="30050" y="54541"/>
                  </a:cubicBezTo>
                  <a:cubicBezTo>
                    <a:pt x="30769" y="59043"/>
                    <a:pt x="27704" y="63281"/>
                    <a:pt x="23193" y="64000"/>
                  </a:cubicBezTo>
                  <a:cubicBezTo>
                    <a:pt x="22755" y="64074"/>
                    <a:pt x="22317" y="64107"/>
                    <a:pt x="21879" y="64107"/>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0" name="Google Shape;1146;p22">
              <a:extLst>
                <a:ext uri="{FF2B5EF4-FFF2-40B4-BE49-F238E27FC236}">
                  <a16:creationId xmlns:a16="http://schemas.microsoft.com/office/drawing/2014/main" id="{713E2C1E-3188-44F0-B0FD-58985E097D0F}"/>
                </a:ext>
              </a:extLst>
            </p:cNvPr>
            <p:cNvSpPr/>
            <p:nvPr/>
          </p:nvSpPr>
          <p:spPr>
            <a:xfrm>
              <a:off x="3241072" y="2210387"/>
              <a:ext cx="53991" cy="53976"/>
            </a:xfrm>
            <a:custGeom>
              <a:avLst/>
              <a:gdLst/>
              <a:ahLst/>
              <a:cxnLst/>
              <a:rect l="l" t="t" r="r" b="b"/>
              <a:pathLst>
                <a:path w="53991" h="53976" extrusionOk="0">
                  <a:moveTo>
                    <a:pt x="45735" y="53976"/>
                  </a:moveTo>
                  <a:cubicBezTo>
                    <a:pt x="43264" y="53976"/>
                    <a:pt x="40819" y="52869"/>
                    <a:pt x="39191" y="50762"/>
                  </a:cubicBezTo>
                  <a:cubicBezTo>
                    <a:pt x="28798" y="37304"/>
                    <a:pt x="16695" y="25201"/>
                    <a:pt x="3212" y="14792"/>
                  </a:cubicBezTo>
                  <a:cubicBezTo>
                    <a:pt x="-398" y="12007"/>
                    <a:pt x="-1067" y="6819"/>
                    <a:pt x="1725" y="3209"/>
                  </a:cubicBezTo>
                  <a:cubicBezTo>
                    <a:pt x="4518" y="-401"/>
                    <a:pt x="9706" y="-1062"/>
                    <a:pt x="13316" y="1722"/>
                  </a:cubicBezTo>
                  <a:cubicBezTo>
                    <a:pt x="27914" y="12990"/>
                    <a:pt x="41017" y="26093"/>
                    <a:pt x="52269" y="40667"/>
                  </a:cubicBezTo>
                  <a:cubicBezTo>
                    <a:pt x="55054" y="44285"/>
                    <a:pt x="54393" y="49465"/>
                    <a:pt x="50782" y="52249"/>
                  </a:cubicBezTo>
                  <a:cubicBezTo>
                    <a:pt x="49270" y="53414"/>
                    <a:pt x="47503" y="53976"/>
                    <a:pt x="45735" y="53976"/>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1" name="Google Shape;1147;p22">
              <a:extLst>
                <a:ext uri="{FF2B5EF4-FFF2-40B4-BE49-F238E27FC236}">
                  <a16:creationId xmlns:a16="http://schemas.microsoft.com/office/drawing/2014/main" id="{FC377214-56F0-4986-8CC0-568DF956260E}"/>
                </a:ext>
              </a:extLst>
            </p:cNvPr>
            <p:cNvSpPr/>
            <p:nvPr/>
          </p:nvSpPr>
          <p:spPr>
            <a:xfrm>
              <a:off x="3147784" y="2170040"/>
              <a:ext cx="64104" cy="30163"/>
            </a:xfrm>
            <a:custGeom>
              <a:avLst/>
              <a:gdLst/>
              <a:ahLst/>
              <a:cxnLst/>
              <a:rect l="l" t="t" r="r" b="b"/>
              <a:pathLst>
                <a:path w="64104" h="30163" extrusionOk="0">
                  <a:moveTo>
                    <a:pt x="55837" y="30164"/>
                  </a:moveTo>
                  <a:cubicBezTo>
                    <a:pt x="54763" y="30164"/>
                    <a:pt x="53672" y="29957"/>
                    <a:pt x="52623" y="29511"/>
                  </a:cubicBezTo>
                  <a:cubicBezTo>
                    <a:pt x="38033" y="23340"/>
                    <a:pt x="22667" y="18937"/>
                    <a:pt x="6961" y="16425"/>
                  </a:cubicBezTo>
                  <a:cubicBezTo>
                    <a:pt x="2459" y="15706"/>
                    <a:pt x="-614" y="11468"/>
                    <a:pt x="104" y="6957"/>
                  </a:cubicBezTo>
                  <a:cubicBezTo>
                    <a:pt x="823" y="2455"/>
                    <a:pt x="5069" y="-627"/>
                    <a:pt x="9564" y="108"/>
                  </a:cubicBezTo>
                  <a:cubicBezTo>
                    <a:pt x="26591" y="2827"/>
                    <a:pt x="43238" y="7602"/>
                    <a:pt x="59059" y="14294"/>
                  </a:cubicBezTo>
                  <a:cubicBezTo>
                    <a:pt x="63264" y="16070"/>
                    <a:pt x="65230" y="20919"/>
                    <a:pt x="63446" y="25124"/>
                  </a:cubicBezTo>
                  <a:cubicBezTo>
                    <a:pt x="62115" y="28272"/>
                    <a:pt x="59059" y="30164"/>
                    <a:pt x="55837" y="3016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2" name="Google Shape;1148;p22">
              <a:extLst>
                <a:ext uri="{FF2B5EF4-FFF2-40B4-BE49-F238E27FC236}">
                  <a16:creationId xmlns:a16="http://schemas.microsoft.com/office/drawing/2014/main" id="{AF304B58-E166-48DD-BD50-795541314465}"/>
                </a:ext>
              </a:extLst>
            </p:cNvPr>
            <p:cNvSpPr/>
            <p:nvPr/>
          </p:nvSpPr>
          <p:spPr>
            <a:xfrm>
              <a:off x="3147792" y="2564257"/>
              <a:ext cx="64109" cy="30163"/>
            </a:xfrm>
            <a:custGeom>
              <a:avLst/>
              <a:gdLst/>
              <a:ahLst/>
              <a:cxnLst/>
              <a:rect l="l" t="t" r="r" b="b"/>
              <a:pathLst>
                <a:path w="64109" h="30163" extrusionOk="0">
                  <a:moveTo>
                    <a:pt x="8250" y="30163"/>
                  </a:moveTo>
                  <a:cubicBezTo>
                    <a:pt x="4260" y="30163"/>
                    <a:pt x="749" y="27263"/>
                    <a:pt x="105" y="23207"/>
                  </a:cubicBezTo>
                  <a:cubicBezTo>
                    <a:pt x="-614" y="18696"/>
                    <a:pt x="2451" y="14458"/>
                    <a:pt x="6962" y="13739"/>
                  </a:cubicBezTo>
                  <a:cubicBezTo>
                    <a:pt x="22667" y="11228"/>
                    <a:pt x="38033" y="6824"/>
                    <a:pt x="52623" y="653"/>
                  </a:cubicBezTo>
                  <a:cubicBezTo>
                    <a:pt x="56837" y="-1115"/>
                    <a:pt x="61678" y="826"/>
                    <a:pt x="63454" y="5040"/>
                  </a:cubicBezTo>
                  <a:cubicBezTo>
                    <a:pt x="65230" y="9245"/>
                    <a:pt x="63272" y="14094"/>
                    <a:pt x="59067" y="15871"/>
                  </a:cubicBezTo>
                  <a:cubicBezTo>
                    <a:pt x="43246" y="22563"/>
                    <a:pt x="26599" y="27338"/>
                    <a:pt x="9572" y="30056"/>
                  </a:cubicBezTo>
                  <a:cubicBezTo>
                    <a:pt x="9118" y="30130"/>
                    <a:pt x="8680" y="30163"/>
                    <a:pt x="8250" y="3016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3" name="Google Shape;1149;p22">
              <a:extLst>
                <a:ext uri="{FF2B5EF4-FFF2-40B4-BE49-F238E27FC236}">
                  <a16:creationId xmlns:a16="http://schemas.microsoft.com/office/drawing/2014/main" id="{60F1F408-1911-42B3-9A4A-2324D0DA2B2B}"/>
                </a:ext>
              </a:extLst>
            </p:cNvPr>
            <p:cNvSpPr/>
            <p:nvPr/>
          </p:nvSpPr>
          <p:spPr>
            <a:xfrm>
              <a:off x="3241133" y="2500033"/>
              <a:ext cx="53978" cy="53996"/>
            </a:xfrm>
            <a:custGeom>
              <a:avLst/>
              <a:gdLst/>
              <a:ahLst/>
              <a:cxnLst/>
              <a:rect l="l" t="t" r="r" b="b"/>
              <a:pathLst>
                <a:path w="53978" h="53996" extrusionOk="0">
                  <a:moveTo>
                    <a:pt x="8265" y="53997"/>
                  </a:moveTo>
                  <a:cubicBezTo>
                    <a:pt x="5795" y="53997"/>
                    <a:pt x="3349" y="52890"/>
                    <a:pt x="1722" y="50783"/>
                  </a:cubicBezTo>
                  <a:cubicBezTo>
                    <a:pt x="-1062" y="47164"/>
                    <a:pt x="-401" y="41984"/>
                    <a:pt x="3209" y="39200"/>
                  </a:cubicBezTo>
                  <a:cubicBezTo>
                    <a:pt x="16675" y="28799"/>
                    <a:pt x="28778" y="16688"/>
                    <a:pt x="39180" y="3213"/>
                  </a:cubicBezTo>
                  <a:cubicBezTo>
                    <a:pt x="41955" y="-406"/>
                    <a:pt x="47144" y="-1058"/>
                    <a:pt x="50762" y="1718"/>
                  </a:cubicBezTo>
                  <a:cubicBezTo>
                    <a:pt x="54381" y="4510"/>
                    <a:pt x="55042" y="9698"/>
                    <a:pt x="52258" y="13309"/>
                  </a:cubicBezTo>
                  <a:cubicBezTo>
                    <a:pt x="40997" y="27907"/>
                    <a:pt x="27894" y="41018"/>
                    <a:pt x="13313" y="52270"/>
                  </a:cubicBezTo>
                  <a:cubicBezTo>
                    <a:pt x="11809" y="53435"/>
                    <a:pt x="10033" y="53997"/>
                    <a:pt x="8265" y="53997"/>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4" name="Google Shape;1150;p22">
              <a:extLst>
                <a:ext uri="{FF2B5EF4-FFF2-40B4-BE49-F238E27FC236}">
                  <a16:creationId xmlns:a16="http://schemas.microsoft.com/office/drawing/2014/main" id="{5467CEED-D72B-4A2A-AE90-C120ADF069FE}"/>
                </a:ext>
              </a:extLst>
            </p:cNvPr>
            <p:cNvSpPr/>
            <p:nvPr/>
          </p:nvSpPr>
          <p:spPr>
            <a:xfrm>
              <a:off x="3305289" y="2406750"/>
              <a:ext cx="30157" cy="64102"/>
            </a:xfrm>
            <a:custGeom>
              <a:avLst/>
              <a:gdLst/>
              <a:ahLst/>
              <a:cxnLst/>
              <a:rect l="l" t="t" r="r" b="b"/>
              <a:pathLst>
                <a:path w="30157" h="64102" extrusionOk="0">
                  <a:moveTo>
                    <a:pt x="8259" y="64102"/>
                  </a:moveTo>
                  <a:cubicBezTo>
                    <a:pt x="7185" y="64102"/>
                    <a:pt x="6095" y="63896"/>
                    <a:pt x="5046" y="63450"/>
                  </a:cubicBezTo>
                  <a:cubicBezTo>
                    <a:pt x="841" y="61674"/>
                    <a:pt x="-1126" y="56824"/>
                    <a:pt x="659" y="52619"/>
                  </a:cubicBezTo>
                  <a:cubicBezTo>
                    <a:pt x="6830" y="38021"/>
                    <a:pt x="11234" y="22662"/>
                    <a:pt x="13737" y="6966"/>
                  </a:cubicBezTo>
                  <a:cubicBezTo>
                    <a:pt x="14447" y="2455"/>
                    <a:pt x="18702" y="-627"/>
                    <a:pt x="23196" y="108"/>
                  </a:cubicBezTo>
                  <a:cubicBezTo>
                    <a:pt x="27699" y="827"/>
                    <a:pt x="30772" y="5065"/>
                    <a:pt x="30053" y="9568"/>
                  </a:cubicBezTo>
                  <a:cubicBezTo>
                    <a:pt x="27335" y="26595"/>
                    <a:pt x="22568" y="43242"/>
                    <a:pt x="15877" y="59063"/>
                  </a:cubicBezTo>
                  <a:cubicBezTo>
                    <a:pt x="14546" y="62211"/>
                    <a:pt x="11481" y="64102"/>
                    <a:pt x="8259" y="6410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5" name="Google Shape;1151;p22">
              <a:extLst>
                <a:ext uri="{FF2B5EF4-FFF2-40B4-BE49-F238E27FC236}">
                  <a16:creationId xmlns:a16="http://schemas.microsoft.com/office/drawing/2014/main" id="{90800919-7E5B-41C5-9A16-719BD6B5A6E6}"/>
                </a:ext>
              </a:extLst>
            </p:cNvPr>
            <p:cNvSpPr/>
            <p:nvPr/>
          </p:nvSpPr>
          <p:spPr>
            <a:xfrm>
              <a:off x="2911090" y="2406750"/>
              <a:ext cx="30154" cy="64102"/>
            </a:xfrm>
            <a:custGeom>
              <a:avLst/>
              <a:gdLst/>
              <a:ahLst/>
              <a:cxnLst/>
              <a:rect l="l" t="t" r="r" b="b"/>
              <a:pathLst>
                <a:path w="30154" h="64102" extrusionOk="0">
                  <a:moveTo>
                    <a:pt x="21890" y="64102"/>
                  </a:moveTo>
                  <a:cubicBezTo>
                    <a:pt x="18668" y="64102"/>
                    <a:pt x="15611" y="62211"/>
                    <a:pt x="14281" y="59063"/>
                  </a:cubicBezTo>
                  <a:cubicBezTo>
                    <a:pt x="7589" y="43242"/>
                    <a:pt x="2814" y="26587"/>
                    <a:pt x="104" y="9568"/>
                  </a:cubicBezTo>
                  <a:cubicBezTo>
                    <a:pt x="-614" y="5065"/>
                    <a:pt x="2451" y="827"/>
                    <a:pt x="6962" y="108"/>
                  </a:cubicBezTo>
                  <a:cubicBezTo>
                    <a:pt x="11423" y="-627"/>
                    <a:pt x="15711" y="2455"/>
                    <a:pt x="16421" y="6966"/>
                  </a:cubicBezTo>
                  <a:cubicBezTo>
                    <a:pt x="18933" y="22662"/>
                    <a:pt x="23328" y="38029"/>
                    <a:pt x="29499" y="52619"/>
                  </a:cubicBezTo>
                  <a:cubicBezTo>
                    <a:pt x="31275" y="56824"/>
                    <a:pt x="29317" y="61674"/>
                    <a:pt x="25112" y="63450"/>
                  </a:cubicBezTo>
                  <a:cubicBezTo>
                    <a:pt x="24055" y="63888"/>
                    <a:pt x="22964" y="64102"/>
                    <a:pt x="21890" y="6410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6" name="Google Shape;1152;p22">
              <a:extLst>
                <a:ext uri="{FF2B5EF4-FFF2-40B4-BE49-F238E27FC236}">
                  <a16:creationId xmlns:a16="http://schemas.microsoft.com/office/drawing/2014/main" id="{91762270-A43B-484D-A20A-0B9A2B36ABF7}"/>
                </a:ext>
              </a:extLst>
            </p:cNvPr>
            <p:cNvSpPr/>
            <p:nvPr/>
          </p:nvSpPr>
          <p:spPr>
            <a:xfrm>
              <a:off x="2951475" y="2500097"/>
              <a:ext cx="53991" cy="53982"/>
            </a:xfrm>
            <a:custGeom>
              <a:avLst/>
              <a:gdLst/>
              <a:ahLst/>
              <a:cxnLst/>
              <a:rect l="l" t="t" r="r" b="b"/>
              <a:pathLst>
                <a:path w="53991" h="53982" extrusionOk="0">
                  <a:moveTo>
                    <a:pt x="45723" y="53982"/>
                  </a:moveTo>
                  <a:cubicBezTo>
                    <a:pt x="43955" y="53982"/>
                    <a:pt x="42179" y="53420"/>
                    <a:pt x="40675" y="52255"/>
                  </a:cubicBezTo>
                  <a:cubicBezTo>
                    <a:pt x="26077" y="40987"/>
                    <a:pt x="12974" y="27884"/>
                    <a:pt x="1722" y="13310"/>
                  </a:cubicBezTo>
                  <a:cubicBezTo>
                    <a:pt x="-1062" y="9692"/>
                    <a:pt x="-401" y="4512"/>
                    <a:pt x="3209" y="1728"/>
                  </a:cubicBezTo>
                  <a:cubicBezTo>
                    <a:pt x="6819" y="-1065"/>
                    <a:pt x="11999" y="-404"/>
                    <a:pt x="14800" y="3215"/>
                  </a:cubicBezTo>
                  <a:cubicBezTo>
                    <a:pt x="25193" y="16673"/>
                    <a:pt x="37296" y="28776"/>
                    <a:pt x="50779" y="39186"/>
                  </a:cubicBezTo>
                  <a:cubicBezTo>
                    <a:pt x="54389" y="41970"/>
                    <a:pt x="55058" y="47158"/>
                    <a:pt x="52266" y="50768"/>
                  </a:cubicBezTo>
                  <a:cubicBezTo>
                    <a:pt x="50638" y="52875"/>
                    <a:pt x="48193" y="53982"/>
                    <a:pt x="45723" y="5398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7" name="Google Shape;1153;p22">
              <a:extLst>
                <a:ext uri="{FF2B5EF4-FFF2-40B4-BE49-F238E27FC236}">
                  <a16:creationId xmlns:a16="http://schemas.microsoft.com/office/drawing/2014/main" id="{C89189B0-CC7B-4F2B-8095-9700C6D92291}"/>
                </a:ext>
              </a:extLst>
            </p:cNvPr>
            <p:cNvSpPr/>
            <p:nvPr/>
          </p:nvSpPr>
          <p:spPr>
            <a:xfrm>
              <a:off x="3034641" y="2564257"/>
              <a:ext cx="64112" cy="30163"/>
            </a:xfrm>
            <a:custGeom>
              <a:avLst/>
              <a:gdLst/>
              <a:ahLst/>
              <a:cxnLst/>
              <a:rect l="l" t="t" r="r" b="b"/>
              <a:pathLst>
                <a:path w="64112" h="30163" extrusionOk="0">
                  <a:moveTo>
                    <a:pt x="55854" y="30163"/>
                  </a:moveTo>
                  <a:cubicBezTo>
                    <a:pt x="55425" y="30163"/>
                    <a:pt x="54987" y="30130"/>
                    <a:pt x="54541" y="30056"/>
                  </a:cubicBezTo>
                  <a:cubicBezTo>
                    <a:pt x="37514" y="27338"/>
                    <a:pt x="20866" y="22563"/>
                    <a:pt x="5046" y="15871"/>
                  </a:cubicBezTo>
                  <a:cubicBezTo>
                    <a:pt x="840" y="14094"/>
                    <a:pt x="-1126" y="9245"/>
                    <a:pt x="659" y="5040"/>
                  </a:cubicBezTo>
                  <a:cubicBezTo>
                    <a:pt x="2435" y="826"/>
                    <a:pt x="7276" y="-1115"/>
                    <a:pt x="11490" y="653"/>
                  </a:cubicBezTo>
                  <a:cubicBezTo>
                    <a:pt x="26080" y="6824"/>
                    <a:pt x="41446" y="11228"/>
                    <a:pt x="57151" y="13739"/>
                  </a:cubicBezTo>
                  <a:cubicBezTo>
                    <a:pt x="61654" y="14458"/>
                    <a:pt x="64727" y="18696"/>
                    <a:pt x="64008" y="23207"/>
                  </a:cubicBezTo>
                  <a:cubicBezTo>
                    <a:pt x="63356" y="27263"/>
                    <a:pt x="59844" y="30163"/>
                    <a:pt x="55854" y="3016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8" name="Google Shape;1154;p22">
              <a:extLst>
                <a:ext uri="{FF2B5EF4-FFF2-40B4-BE49-F238E27FC236}">
                  <a16:creationId xmlns:a16="http://schemas.microsoft.com/office/drawing/2014/main" id="{C7B97E0C-8723-44F4-858F-4AE39526EE8A}"/>
                </a:ext>
              </a:extLst>
            </p:cNvPr>
            <p:cNvSpPr/>
            <p:nvPr/>
          </p:nvSpPr>
          <p:spPr>
            <a:xfrm>
              <a:off x="3034653" y="2170040"/>
              <a:ext cx="64101" cy="30163"/>
            </a:xfrm>
            <a:custGeom>
              <a:avLst/>
              <a:gdLst/>
              <a:ahLst/>
              <a:cxnLst/>
              <a:rect l="l" t="t" r="r" b="b"/>
              <a:pathLst>
                <a:path w="64101" h="30163" extrusionOk="0">
                  <a:moveTo>
                    <a:pt x="8264" y="30164"/>
                  </a:moveTo>
                  <a:cubicBezTo>
                    <a:pt x="5042" y="30164"/>
                    <a:pt x="1985" y="28272"/>
                    <a:pt x="655" y="25124"/>
                  </a:cubicBezTo>
                  <a:cubicBezTo>
                    <a:pt x="-1121" y="20919"/>
                    <a:pt x="837" y="16070"/>
                    <a:pt x="5042" y="14293"/>
                  </a:cubicBezTo>
                  <a:cubicBezTo>
                    <a:pt x="20863" y="7601"/>
                    <a:pt x="37510" y="2826"/>
                    <a:pt x="54537" y="108"/>
                  </a:cubicBezTo>
                  <a:cubicBezTo>
                    <a:pt x="59040" y="-627"/>
                    <a:pt x="63278" y="2463"/>
                    <a:pt x="63997" y="6957"/>
                  </a:cubicBezTo>
                  <a:cubicBezTo>
                    <a:pt x="64715" y="11468"/>
                    <a:pt x="61650" y="15706"/>
                    <a:pt x="57139" y="16425"/>
                  </a:cubicBezTo>
                  <a:cubicBezTo>
                    <a:pt x="41434" y="18936"/>
                    <a:pt x="26068" y="23340"/>
                    <a:pt x="11478" y="29511"/>
                  </a:cubicBezTo>
                  <a:cubicBezTo>
                    <a:pt x="10420" y="29949"/>
                    <a:pt x="9338" y="30164"/>
                    <a:pt x="8264" y="3016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59" name="Google Shape;1155;p22">
              <a:extLst>
                <a:ext uri="{FF2B5EF4-FFF2-40B4-BE49-F238E27FC236}">
                  <a16:creationId xmlns:a16="http://schemas.microsoft.com/office/drawing/2014/main" id="{02316036-EF12-45E5-B7C9-40E2D791E439}"/>
                </a:ext>
              </a:extLst>
            </p:cNvPr>
            <p:cNvSpPr/>
            <p:nvPr/>
          </p:nvSpPr>
          <p:spPr>
            <a:xfrm>
              <a:off x="2951426" y="2210434"/>
              <a:ext cx="53978" cy="53995"/>
            </a:xfrm>
            <a:custGeom>
              <a:avLst/>
              <a:gdLst/>
              <a:ahLst/>
              <a:cxnLst/>
              <a:rect l="l" t="t" r="r" b="b"/>
              <a:pathLst>
                <a:path w="53978" h="53995" extrusionOk="0">
                  <a:moveTo>
                    <a:pt x="8256" y="53995"/>
                  </a:moveTo>
                  <a:cubicBezTo>
                    <a:pt x="6496" y="53995"/>
                    <a:pt x="4720" y="53433"/>
                    <a:pt x="3216" y="52277"/>
                  </a:cubicBezTo>
                  <a:cubicBezTo>
                    <a:pt x="-402" y="49484"/>
                    <a:pt x="-1063" y="44296"/>
                    <a:pt x="1721" y="40686"/>
                  </a:cubicBezTo>
                  <a:cubicBezTo>
                    <a:pt x="12982" y="26088"/>
                    <a:pt x="26084" y="12976"/>
                    <a:pt x="40666" y="1724"/>
                  </a:cubicBezTo>
                  <a:cubicBezTo>
                    <a:pt x="44276" y="-1060"/>
                    <a:pt x="49456" y="-407"/>
                    <a:pt x="52257" y="3211"/>
                  </a:cubicBezTo>
                  <a:cubicBezTo>
                    <a:pt x="55041" y="6830"/>
                    <a:pt x="54380" y="12010"/>
                    <a:pt x="50770" y="14794"/>
                  </a:cubicBezTo>
                  <a:cubicBezTo>
                    <a:pt x="37304" y="25195"/>
                    <a:pt x="25200" y="37307"/>
                    <a:pt x="14799" y="50781"/>
                  </a:cubicBezTo>
                  <a:cubicBezTo>
                    <a:pt x="13172" y="52888"/>
                    <a:pt x="10726" y="53995"/>
                    <a:pt x="8256" y="53995"/>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0" name="Google Shape;1156;p22">
              <a:extLst>
                <a:ext uri="{FF2B5EF4-FFF2-40B4-BE49-F238E27FC236}">
                  <a16:creationId xmlns:a16="http://schemas.microsoft.com/office/drawing/2014/main" id="{7784878C-FA6F-4B8F-88F0-DF65FE9430E2}"/>
                </a:ext>
              </a:extLst>
            </p:cNvPr>
            <p:cNvSpPr/>
            <p:nvPr/>
          </p:nvSpPr>
          <p:spPr>
            <a:xfrm>
              <a:off x="2911082" y="2293603"/>
              <a:ext cx="30157" cy="64107"/>
            </a:xfrm>
            <a:custGeom>
              <a:avLst/>
              <a:gdLst/>
              <a:ahLst/>
              <a:cxnLst/>
              <a:rect l="l" t="t" r="r" b="b"/>
              <a:pathLst>
                <a:path w="30157" h="64107" extrusionOk="0">
                  <a:moveTo>
                    <a:pt x="8275" y="64107"/>
                  </a:moveTo>
                  <a:cubicBezTo>
                    <a:pt x="7837" y="64107"/>
                    <a:pt x="7407" y="64074"/>
                    <a:pt x="6961" y="64000"/>
                  </a:cubicBezTo>
                  <a:cubicBezTo>
                    <a:pt x="2459" y="63281"/>
                    <a:pt x="-614" y="59043"/>
                    <a:pt x="104" y="54541"/>
                  </a:cubicBezTo>
                  <a:cubicBezTo>
                    <a:pt x="2822" y="37514"/>
                    <a:pt x="7589" y="20866"/>
                    <a:pt x="14281" y="5046"/>
                  </a:cubicBezTo>
                  <a:cubicBezTo>
                    <a:pt x="16057" y="840"/>
                    <a:pt x="20899" y="-1126"/>
                    <a:pt x="25112" y="659"/>
                  </a:cubicBezTo>
                  <a:cubicBezTo>
                    <a:pt x="29317" y="2435"/>
                    <a:pt x="31283" y="7284"/>
                    <a:pt x="29499" y="11490"/>
                  </a:cubicBezTo>
                  <a:cubicBezTo>
                    <a:pt x="23327" y="26088"/>
                    <a:pt x="18924" y="41446"/>
                    <a:pt x="16421" y="57143"/>
                  </a:cubicBezTo>
                  <a:cubicBezTo>
                    <a:pt x="15776" y="61216"/>
                    <a:pt x="12265" y="64107"/>
                    <a:pt x="8275" y="64107"/>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1" name="Google Shape;1157;p22">
              <a:extLst>
                <a:ext uri="{FF2B5EF4-FFF2-40B4-BE49-F238E27FC236}">
                  <a16:creationId xmlns:a16="http://schemas.microsoft.com/office/drawing/2014/main" id="{0EBA1EA5-DEB8-4415-8304-305DC6C699B8}"/>
                </a:ext>
              </a:extLst>
            </p:cNvPr>
            <p:cNvSpPr/>
            <p:nvPr/>
          </p:nvSpPr>
          <p:spPr>
            <a:xfrm>
              <a:off x="2982822" y="2299610"/>
              <a:ext cx="82615" cy="115667"/>
            </a:xfrm>
            <a:custGeom>
              <a:avLst/>
              <a:gdLst/>
              <a:ahLst/>
              <a:cxnLst/>
              <a:rect l="l" t="t" r="r" b="b"/>
              <a:pathLst>
                <a:path w="82615" h="115667" extrusionOk="0">
                  <a:moveTo>
                    <a:pt x="74354" y="115667"/>
                  </a:moveTo>
                  <a:cubicBezTo>
                    <a:pt x="73090" y="115667"/>
                    <a:pt x="71826" y="115378"/>
                    <a:pt x="70661" y="114800"/>
                  </a:cubicBezTo>
                  <a:lnTo>
                    <a:pt x="4569" y="81754"/>
                  </a:lnTo>
                  <a:cubicBezTo>
                    <a:pt x="1768" y="80349"/>
                    <a:pt x="0" y="77491"/>
                    <a:pt x="0" y="74360"/>
                  </a:cubicBezTo>
                  <a:lnTo>
                    <a:pt x="0" y="8267"/>
                  </a:lnTo>
                  <a:cubicBezTo>
                    <a:pt x="0" y="5400"/>
                    <a:pt x="1487" y="2748"/>
                    <a:pt x="3916" y="1237"/>
                  </a:cubicBezTo>
                  <a:cubicBezTo>
                    <a:pt x="6353" y="-284"/>
                    <a:pt x="9402" y="-399"/>
                    <a:pt x="11954" y="873"/>
                  </a:cubicBezTo>
                  <a:lnTo>
                    <a:pt x="78047" y="33919"/>
                  </a:lnTo>
                  <a:cubicBezTo>
                    <a:pt x="80848" y="35324"/>
                    <a:pt x="82616" y="38182"/>
                    <a:pt x="82616" y="41313"/>
                  </a:cubicBezTo>
                  <a:lnTo>
                    <a:pt x="82616" y="107406"/>
                  </a:lnTo>
                  <a:cubicBezTo>
                    <a:pt x="82616" y="110273"/>
                    <a:pt x="81128" y="112925"/>
                    <a:pt x="78700" y="114436"/>
                  </a:cubicBezTo>
                  <a:cubicBezTo>
                    <a:pt x="77369" y="115254"/>
                    <a:pt x="75858" y="115667"/>
                    <a:pt x="74354" y="115667"/>
                  </a:cubicBezTo>
                  <a:close/>
                  <a:moveTo>
                    <a:pt x="16523" y="69254"/>
                  </a:moveTo>
                  <a:lnTo>
                    <a:pt x="66092" y="94039"/>
                  </a:lnTo>
                  <a:lnTo>
                    <a:pt x="66092" y="46419"/>
                  </a:lnTo>
                  <a:lnTo>
                    <a:pt x="16523" y="2163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2" name="Google Shape;1158;p22">
              <a:extLst>
                <a:ext uri="{FF2B5EF4-FFF2-40B4-BE49-F238E27FC236}">
                  <a16:creationId xmlns:a16="http://schemas.microsoft.com/office/drawing/2014/main" id="{27888D71-3FBA-4182-BCC6-CD9DECD6D94D}"/>
                </a:ext>
              </a:extLst>
            </p:cNvPr>
            <p:cNvSpPr/>
            <p:nvPr/>
          </p:nvSpPr>
          <p:spPr>
            <a:xfrm>
              <a:off x="3048915" y="2299610"/>
              <a:ext cx="82615" cy="115667"/>
            </a:xfrm>
            <a:custGeom>
              <a:avLst/>
              <a:gdLst/>
              <a:ahLst/>
              <a:cxnLst/>
              <a:rect l="l" t="t" r="r" b="b"/>
              <a:pathLst>
                <a:path w="82615" h="115667" extrusionOk="0">
                  <a:moveTo>
                    <a:pt x="8262" y="115667"/>
                  </a:moveTo>
                  <a:cubicBezTo>
                    <a:pt x="6750" y="115667"/>
                    <a:pt x="5246" y="115254"/>
                    <a:pt x="3916" y="114436"/>
                  </a:cubicBezTo>
                  <a:cubicBezTo>
                    <a:pt x="1487" y="112925"/>
                    <a:pt x="0" y="110273"/>
                    <a:pt x="0" y="107406"/>
                  </a:cubicBezTo>
                  <a:lnTo>
                    <a:pt x="0" y="41313"/>
                  </a:lnTo>
                  <a:cubicBezTo>
                    <a:pt x="0" y="38182"/>
                    <a:pt x="1768" y="35324"/>
                    <a:pt x="4569" y="33919"/>
                  </a:cubicBezTo>
                  <a:lnTo>
                    <a:pt x="70661" y="873"/>
                  </a:lnTo>
                  <a:cubicBezTo>
                    <a:pt x="73222" y="-399"/>
                    <a:pt x="76262" y="-284"/>
                    <a:pt x="78700" y="1237"/>
                  </a:cubicBezTo>
                  <a:cubicBezTo>
                    <a:pt x="81128" y="2748"/>
                    <a:pt x="82616" y="5400"/>
                    <a:pt x="82616" y="8267"/>
                  </a:cubicBezTo>
                  <a:lnTo>
                    <a:pt x="82616" y="74360"/>
                  </a:lnTo>
                  <a:cubicBezTo>
                    <a:pt x="82616" y="77491"/>
                    <a:pt x="80848" y="80349"/>
                    <a:pt x="78047" y="81754"/>
                  </a:cubicBezTo>
                  <a:lnTo>
                    <a:pt x="11954" y="114800"/>
                  </a:lnTo>
                  <a:cubicBezTo>
                    <a:pt x="10790" y="115378"/>
                    <a:pt x="9526" y="115667"/>
                    <a:pt x="8262" y="115667"/>
                  </a:cubicBezTo>
                  <a:close/>
                  <a:moveTo>
                    <a:pt x="16523" y="46419"/>
                  </a:moveTo>
                  <a:lnTo>
                    <a:pt x="16523" y="94039"/>
                  </a:lnTo>
                  <a:lnTo>
                    <a:pt x="66092" y="69254"/>
                  </a:lnTo>
                  <a:lnTo>
                    <a:pt x="66092" y="2163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3" name="Google Shape;1159;p22">
              <a:extLst>
                <a:ext uri="{FF2B5EF4-FFF2-40B4-BE49-F238E27FC236}">
                  <a16:creationId xmlns:a16="http://schemas.microsoft.com/office/drawing/2014/main" id="{0E643DA5-42A7-4237-82C7-F9942E57CAFF}"/>
                </a:ext>
              </a:extLst>
            </p:cNvPr>
            <p:cNvSpPr/>
            <p:nvPr/>
          </p:nvSpPr>
          <p:spPr>
            <a:xfrm>
              <a:off x="2982822" y="2266563"/>
              <a:ext cx="148716" cy="82621"/>
            </a:xfrm>
            <a:custGeom>
              <a:avLst/>
              <a:gdLst/>
              <a:ahLst/>
              <a:cxnLst/>
              <a:rect l="l" t="t" r="r" b="b"/>
              <a:pathLst>
                <a:path w="148716" h="82621" extrusionOk="0">
                  <a:moveTo>
                    <a:pt x="74354" y="82622"/>
                  </a:moveTo>
                  <a:cubicBezTo>
                    <a:pt x="73090" y="82622"/>
                    <a:pt x="71818" y="82333"/>
                    <a:pt x="70661" y="81754"/>
                  </a:cubicBezTo>
                  <a:lnTo>
                    <a:pt x="4569" y="48708"/>
                  </a:lnTo>
                  <a:cubicBezTo>
                    <a:pt x="1768" y="47304"/>
                    <a:pt x="0" y="44445"/>
                    <a:pt x="0" y="41314"/>
                  </a:cubicBezTo>
                  <a:cubicBezTo>
                    <a:pt x="0" y="38183"/>
                    <a:pt x="1768" y="35324"/>
                    <a:pt x="4569" y="33920"/>
                  </a:cubicBezTo>
                  <a:lnTo>
                    <a:pt x="70661" y="874"/>
                  </a:lnTo>
                  <a:cubicBezTo>
                    <a:pt x="72983" y="-291"/>
                    <a:pt x="75725" y="-291"/>
                    <a:pt x="78055" y="874"/>
                  </a:cubicBezTo>
                  <a:lnTo>
                    <a:pt x="144148" y="33920"/>
                  </a:lnTo>
                  <a:cubicBezTo>
                    <a:pt x="146948" y="35324"/>
                    <a:pt x="148716" y="38183"/>
                    <a:pt x="148716" y="41314"/>
                  </a:cubicBezTo>
                  <a:cubicBezTo>
                    <a:pt x="148716" y="44445"/>
                    <a:pt x="146948" y="47304"/>
                    <a:pt x="144148" y="48708"/>
                  </a:cubicBezTo>
                  <a:lnTo>
                    <a:pt x="78055" y="81754"/>
                  </a:lnTo>
                  <a:cubicBezTo>
                    <a:pt x="76882" y="82333"/>
                    <a:pt x="75618" y="82622"/>
                    <a:pt x="74354" y="82622"/>
                  </a:cubicBezTo>
                  <a:close/>
                  <a:moveTo>
                    <a:pt x="26734" y="41314"/>
                  </a:moveTo>
                  <a:lnTo>
                    <a:pt x="74354" y="65124"/>
                  </a:lnTo>
                  <a:lnTo>
                    <a:pt x="121974" y="41314"/>
                  </a:lnTo>
                  <a:lnTo>
                    <a:pt x="74354" y="1750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4" name="Google Shape;1160;p22">
              <a:extLst>
                <a:ext uri="{FF2B5EF4-FFF2-40B4-BE49-F238E27FC236}">
                  <a16:creationId xmlns:a16="http://schemas.microsoft.com/office/drawing/2014/main" id="{D98E59E3-0047-452C-A7C9-245D53BE14CE}"/>
                </a:ext>
              </a:extLst>
            </p:cNvPr>
            <p:cNvSpPr/>
            <p:nvPr/>
          </p:nvSpPr>
          <p:spPr>
            <a:xfrm>
              <a:off x="3115007" y="2299610"/>
              <a:ext cx="82615" cy="115667"/>
            </a:xfrm>
            <a:custGeom>
              <a:avLst/>
              <a:gdLst/>
              <a:ahLst/>
              <a:cxnLst/>
              <a:rect l="l" t="t" r="r" b="b"/>
              <a:pathLst>
                <a:path w="82615" h="115667" extrusionOk="0">
                  <a:moveTo>
                    <a:pt x="74354" y="115667"/>
                  </a:moveTo>
                  <a:cubicBezTo>
                    <a:pt x="73090" y="115667"/>
                    <a:pt x="71826" y="115378"/>
                    <a:pt x="70661" y="114800"/>
                  </a:cubicBezTo>
                  <a:lnTo>
                    <a:pt x="4569" y="81754"/>
                  </a:lnTo>
                  <a:cubicBezTo>
                    <a:pt x="1768" y="80349"/>
                    <a:pt x="0" y="77491"/>
                    <a:pt x="0" y="74360"/>
                  </a:cubicBezTo>
                  <a:lnTo>
                    <a:pt x="0" y="8267"/>
                  </a:lnTo>
                  <a:cubicBezTo>
                    <a:pt x="0" y="5400"/>
                    <a:pt x="1487" y="2748"/>
                    <a:pt x="3916" y="1237"/>
                  </a:cubicBezTo>
                  <a:cubicBezTo>
                    <a:pt x="6353" y="-284"/>
                    <a:pt x="9402" y="-399"/>
                    <a:pt x="11954" y="873"/>
                  </a:cubicBezTo>
                  <a:lnTo>
                    <a:pt x="78047" y="33919"/>
                  </a:lnTo>
                  <a:cubicBezTo>
                    <a:pt x="80848" y="35324"/>
                    <a:pt x="82615" y="38182"/>
                    <a:pt x="82615" y="41313"/>
                  </a:cubicBezTo>
                  <a:lnTo>
                    <a:pt x="82615" y="107406"/>
                  </a:lnTo>
                  <a:cubicBezTo>
                    <a:pt x="82615" y="110273"/>
                    <a:pt x="81128" y="112925"/>
                    <a:pt x="78700" y="114436"/>
                  </a:cubicBezTo>
                  <a:cubicBezTo>
                    <a:pt x="77369" y="115254"/>
                    <a:pt x="75858" y="115667"/>
                    <a:pt x="74354" y="115667"/>
                  </a:cubicBezTo>
                  <a:close/>
                  <a:moveTo>
                    <a:pt x="16523" y="69254"/>
                  </a:moveTo>
                  <a:lnTo>
                    <a:pt x="66092" y="94039"/>
                  </a:lnTo>
                  <a:lnTo>
                    <a:pt x="66092" y="46419"/>
                  </a:lnTo>
                  <a:lnTo>
                    <a:pt x="16523" y="2163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5" name="Google Shape;1161;p22">
              <a:extLst>
                <a:ext uri="{FF2B5EF4-FFF2-40B4-BE49-F238E27FC236}">
                  <a16:creationId xmlns:a16="http://schemas.microsoft.com/office/drawing/2014/main" id="{BDD38D36-720D-4338-AD1E-F036DF87F998}"/>
                </a:ext>
              </a:extLst>
            </p:cNvPr>
            <p:cNvSpPr/>
            <p:nvPr/>
          </p:nvSpPr>
          <p:spPr>
            <a:xfrm>
              <a:off x="3181100" y="2299610"/>
              <a:ext cx="82615" cy="115667"/>
            </a:xfrm>
            <a:custGeom>
              <a:avLst/>
              <a:gdLst/>
              <a:ahLst/>
              <a:cxnLst/>
              <a:rect l="l" t="t" r="r" b="b"/>
              <a:pathLst>
                <a:path w="82615" h="115667" extrusionOk="0">
                  <a:moveTo>
                    <a:pt x="8262" y="115667"/>
                  </a:moveTo>
                  <a:cubicBezTo>
                    <a:pt x="6750" y="115667"/>
                    <a:pt x="5246" y="115254"/>
                    <a:pt x="3916" y="114436"/>
                  </a:cubicBezTo>
                  <a:cubicBezTo>
                    <a:pt x="1487" y="112925"/>
                    <a:pt x="0" y="110273"/>
                    <a:pt x="0" y="107406"/>
                  </a:cubicBezTo>
                  <a:lnTo>
                    <a:pt x="0" y="41313"/>
                  </a:lnTo>
                  <a:cubicBezTo>
                    <a:pt x="0" y="38182"/>
                    <a:pt x="1768" y="35324"/>
                    <a:pt x="4569" y="33919"/>
                  </a:cubicBezTo>
                  <a:lnTo>
                    <a:pt x="70661" y="873"/>
                  </a:lnTo>
                  <a:cubicBezTo>
                    <a:pt x="73222" y="-399"/>
                    <a:pt x="76262" y="-284"/>
                    <a:pt x="78700" y="1237"/>
                  </a:cubicBezTo>
                  <a:cubicBezTo>
                    <a:pt x="81128" y="2748"/>
                    <a:pt x="82616" y="5400"/>
                    <a:pt x="82616" y="8267"/>
                  </a:cubicBezTo>
                  <a:lnTo>
                    <a:pt x="82616" y="74360"/>
                  </a:lnTo>
                  <a:cubicBezTo>
                    <a:pt x="82616" y="77491"/>
                    <a:pt x="80848" y="80349"/>
                    <a:pt x="78047" y="81754"/>
                  </a:cubicBezTo>
                  <a:lnTo>
                    <a:pt x="11954" y="114800"/>
                  </a:lnTo>
                  <a:cubicBezTo>
                    <a:pt x="10790" y="115378"/>
                    <a:pt x="9526" y="115667"/>
                    <a:pt x="8262" y="115667"/>
                  </a:cubicBezTo>
                  <a:close/>
                  <a:moveTo>
                    <a:pt x="16523" y="46419"/>
                  </a:moveTo>
                  <a:lnTo>
                    <a:pt x="16523" y="94039"/>
                  </a:lnTo>
                  <a:lnTo>
                    <a:pt x="66092" y="69254"/>
                  </a:lnTo>
                  <a:lnTo>
                    <a:pt x="66092" y="2163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6" name="Google Shape;1162;p22">
              <a:extLst>
                <a:ext uri="{FF2B5EF4-FFF2-40B4-BE49-F238E27FC236}">
                  <a16:creationId xmlns:a16="http://schemas.microsoft.com/office/drawing/2014/main" id="{97F94FCB-46D4-49F1-B8DA-26013D95F486}"/>
                </a:ext>
              </a:extLst>
            </p:cNvPr>
            <p:cNvSpPr/>
            <p:nvPr/>
          </p:nvSpPr>
          <p:spPr>
            <a:xfrm>
              <a:off x="3115007" y="2266563"/>
              <a:ext cx="148716" cy="82621"/>
            </a:xfrm>
            <a:custGeom>
              <a:avLst/>
              <a:gdLst/>
              <a:ahLst/>
              <a:cxnLst/>
              <a:rect l="l" t="t" r="r" b="b"/>
              <a:pathLst>
                <a:path w="148716" h="82621" extrusionOk="0">
                  <a:moveTo>
                    <a:pt x="74354" y="82622"/>
                  </a:moveTo>
                  <a:cubicBezTo>
                    <a:pt x="73090" y="82622"/>
                    <a:pt x="71818" y="82333"/>
                    <a:pt x="70661" y="81754"/>
                  </a:cubicBezTo>
                  <a:lnTo>
                    <a:pt x="4569" y="48708"/>
                  </a:lnTo>
                  <a:cubicBezTo>
                    <a:pt x="1768" y="47304"/>
                    <a:pt x="0" y="44445"/>
                    <a:pt x="0" y="41314"/>
                  </a:cubicBezTo>
                  <a:cubicBezTo>
                    <a:pt x="0" y="38183"/>
                    <a:pt x="1768" y="35324"/>
                    <a:pt x="4569" y="33920"/>
                  </a:cubicBezTo>
                  <a:lnTo>
                    <a:pt x="70661" y="874"/>
                  </a:lnTo>
                  <a:cubicBezTo>
                    <a:pt x="72983" y="-291"/>
                    <a:pt x="75725" y="-291"/>
                    <a:pt x="78055" y="874"/>
                  </a:cubicBezTo>
                  <a:lnTo>
                    <a:pt x="144148" y="33920"/>
                  </a:lnTo>
                  <a:cubicBezTo>
                    <a:pt x="146948" y="35324"/>
                    <a:pt x="148716" y="38183"/>
                    <a:pt x="148716" y="41314"/>
                  </a:cubicBezTo>
                  <a:cubicBezTo>
                    <a:pt x="148716" y="44445"/>
                    <a:pt x="146948" y="47304"/>
                    <a:pt x="144148" y="48708"/>
                  </a:cubicBezTo>
                  <a:lnTo>
                    <a:pt x="78055" y="81754"/>
                  </a:lnTo>
                  <a:cubicBezTo>
                    <a:pt x="76882" y="82333"/>
                    <a:pt x="75618" y="82622"/>
                    <a:pt x="74354" y="82622"/>
                  </a:cubicBezTo>
                  <a:close/>
                  <a:moveTo>
                    <a:pt x="26734" y="41314"/>
                  </a:moveTo>
                  <a:lnTo>
                    <a:pt x="74354" y="65124"/>
                  </a:lnTo>
                  <a:lnTo>
                    <a:pt x="121974" y="41314"/>
                  </a:lnTo>
                  <a:lnTo>
                    <a:pt x="74354" y="1750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7" name="Google Shape;1163;p22">
              <a:extLst>
                <a:ext uri="{FF2B5EF4-FFF2-40B4-BE49-F238E27FC236}">
                  <a16:creationId xmlns:a16="http://schemas.microsoft.com/office/drawing/2014/main" id="{660CE1EB-FFA7-4452-B712-8F2F869B0629}"/>
                </a:ext>
              </a:extLst>
            </p:cNvPr>
            <p:cNvSpPr/>
            <p:nvPr/>
          </p:nvSpPr>
          <p:spPr>
            <a:xfrm>
              <a:off x="3048915" y="2398748"/>
              <a:ext cx="82615" cy="115667"/>
            </a:xfrm>
            <a:custGeom>
              <a:avLst/>
              <a:gdLst/>
              <a:ahLst/>
              <a:cxnLst/>
              <a:rect l="l" t="t" r="r" b="b"/>
              <a:pathLst>
                <a:path w="82615" h="115667" extrusionOk="0">
                  <a:moveTo>
                    <a:pt x="74354" y="115667"/>
                  </a:moveTo>
                  <a:cubicBezTo>
                    <a:pt x="73090" y="115667"/>
                    <a:pt x="71826" y="115378"/>
                    <a:pt x="70661" y="114800"/>
                  </a:cubicBezTo>
                  <a:lnTo>
                    <a:pt x="4569" y="81754"/>
                  </a:lnTo>
                  <a:cubicBezTo>
                    <a:pt x="1768" y="80349"/>
                    <a:pt x="0" y="77491"/>
                    <a:pt x="0" y="74360"/>
                  </a:cubicBezTo>
                  <a:lnTo>
                    <a:pt x="0" y="8267"/>
                  </a:lnTo>
                  <a:cubicBezTo>
                    <a:pt x="0" y="5400"/>
                    <a:pt x="1487" y="2748"/>
                    <a:pt x="3916" y="1237"/>
                  </a:cubicBezTo>
                  <a:cubicBezTo>
                    <a:pt x="6353" y="-284"/>
                    <a:pt x="9393" y="-399"/>
                    <a:pt x="11954" y="873"/>
                  </a:cubicBezTo>
                  <a:lnTo>
                    <a:pt x="78047" y="33919"/>
                  </a:lnTo>
                  <a:cubicBezTo>
                    <a:pt x="80848" y="35324"/>
                    <a:pt x="82616" y="38182"/>
                    <a:pt x="82616" y="41313"/>
                  </a:cubicBezTo>
                  <a:lnTo>
                    <a:pt x="82616" y="107406"/>
                  </a:lnTo>
                  <a:cubicBezTo>
                    <a:pt x="82616" y="110273"/>
                    <a:pt x="81128" y="112925"/>
                    <a:pt x="78700" y="114436"/>
                  </a:cubicBezTo>
                  <a:cubicBezTo>
                    <a:pt x="77369" y="115254"/>
                    <a:pt x="75858" y="115667"/>
                    <a:pt x="74354" y="115667"/>
                  </a:cubicBezTo>
                  <a:close/>
                  <a:moveTo>
                    <a:pt x="16523" y="69254"/>
                  </a:moveTo>
                  <a:lnTo>
                    <a:pt x="66092" y="94039"/>
                  </a:lnTo>
                  <a:lnTo>
                    <a:pt x="66092" y="46419"/>
                  </a:lnTo>
                  <a:lnTo>
                    <a:pt x="16523" y="2163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8" name="Google Shape;1164;p22">
              <a:extLst>
                <a:ext uri="{FF2B5EF4-FFF2-40B4-BE49-F238E27FC236}">
                  <a16:creationId xmlns:a16="http://schemas.microsoft.com/office/drawing/2014/main" id="{E25BA233-18F5-448C-BBB7-10A7342D283E}"/>
                </a:ext>
              </a:extLst>
            </p:cNvPr>
            <p:cNvSpPr/>
            <p:nvPr/>
          </p:nvSpPr>
          <p:spPr>
            <a:xfrm>
              <a:off x="3115007" y="2398748"/>
              <a:ext cx="82615" cy="115667"/>
            </a:xfrm>
            <a:custGeom>
              <a:avLst/>
              <a:gdLst/>
              <a:ahLst/>
              <a:cxnLst/>
              <a:rect l="l" t="t" r="r" b="b"/>
              <a:pathLst>
                <a:path w="82615" h="115667" extrusionOk="0">
                  <a:moveTo>
                    <a:pt x="8262" y="115667"/>
                  </a:moveTo>
                  <a:cubicBezTo>
                    <a:pt x="6750" y="115667"/>
                    <a:pt x="5246" y="115254"/>
                    <a:pt x="3916" y="114436"/>
                  </a:cubicBezTo>
                  <a:cubicBezTo>
                    <a:pt x="1487" y="112925"/>
                    <a:pt x="0" y="110273"/>
                    <a:pt x="0" y="107406"/>
                  </a:cubicBezTo>
                  <a:lnTo>
                    <a:pt x="0" y="41313"/>
                  </a:lnTo>
                  <a:cubicBezTo>
                    <a:pt x="0" y="38182"/>
                    <a:pt x="1768" y="35324"/>
                    <a:pt x="4569" y="33919"/>
                  </a:cubicBezTo>
                  <a:lnTo>
                    <a:pt x="70661" y="873"/>
                  </a:lnTo>
                  <a:cubicBezTo>
                    <a:pt x="73222" y="-399"/>
                    <a:pt x="76262" y="-284"/>
                    <a:pt x="78700" y="1237"/>
                  </a:cubicBezTo>
                  <a:cubicBezTo>
                    <a:pt x="81128" y="2748"/>
                    <a:pt x="82615" y="5400"/>
                    <a:pt x="82615" y="8267"/>
                  </a:cubicBezTo>
                  <a:lnTo>
                    <a:pt x="82615" y="74360"/>
                  </a:lnTo>
                  <a:cubicBezTo>
                    <a:pt x="82615" y="77491"/>
                    <a:pt x="80848" y="80349"/>
                    <a:pt x="78047" y="81754"/>
                  </a:cubicBezTo>
                  <a:lnTo>
                    <a:pt x="11954" y="114800"/>
                  </a:lnTo>
                  <a:cubicBezTo>
                    <a:pt x="10790" y="115378"/>
                    <a:pt x="9526" y="115667"/>
                    <a:pt x="8262" y="115667"/>
                  </a:cubicBezTo>
                  <a:close/>
                  <a:moveTo>
                    <a:pt x="16523" y="46419"/>
                  </a:moveTo>
                  <a:lnTo>
                    <a:pt x="16523" y="94039"/>
                  </a:lnTo>
                  <a:lnTo>
                    <a:pt x="66092" y="69254"/>
                  </a:lnTo>
                  <a:lnTo>
                    <a:pt x="66092" y="2163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469" name="Google Shape;1165;p22">
              <a:extLst>
                <a:ext uri="{FF2B5EF4-FFF2-40B4-BE49-F238E27FC236}">
                  <a16:creationId xmlns:a16="http://schemas.microsoft.com/office/drawing/2014/main" id="{1A783466-2CDB-4336-B5E9-65A2EF19C5BC}"/>
                </a:ext>
              </a:extLst>
            </p:cNvPr>
            <p:cNvSpPr/>
            <p:nvPr/>
          </p:nvSpPr>
          <p:spPr>
            <a:xfrm>
              <a:off x="3048915" y="2365702"/>
              <a:ext cx="148716" cy="82621"/>
            </a:xfrm>
            <a:custGeom>
              <a:avLst/>
              <a:gdLst/>
              <a:ahLst/>
              <a:cxnLst/>
              <a:rect l="l" t="t" r="r" b="b"/>
              <a:pathLst>
                <a:path w="148716" h="82621" extrusionOk="0">
                  <a:moveTo>
                    <a:pt x="74354" y="82622"/>
                  </a:moveTo>
                  <a:cubicBezTo>
                    <a:pt x="73090" y="82622"/>
                    <a:pt x="71818" y="82333"/>
                    <a:pt x="70661" y="81754"/>
                  </a:cubicBezTo>
                  <a:lnTo>
                    <a:pt x="4569" y="48708"/>
                  </a:lnTo>
                  <a:cubicBezTo>
                    <a:pt x="1768" y="47304"/>
                    <a:pt x="0" y="44445"/>
                    <a:pt x="0" y="41314"/>
                  </a:cubicBezTo>
                  <a:cubicBezTo>
                    <a:pt x="0" y="38183"/>
                    <a:pt x="1768" y="35324"/>
                    <a:pt x="4569" y="33920"/>
                  </a:cubicBezTo>
                  <a:lnTo>
                    <a:pt x="70661" y="874"/>
                  </a:lnTo>
                  <a:cubicBezTo>
                    <a:pt x="72983" y="-291"/>
                    <a:pt x="75725" y="-291"/>
                    <a:pt x="78055" y="874"/>
                  </a:cubicBezTo>
                  <a:lnTo>
                    <a:pt x="144148" y="33920"/>
                  </a:lnTo>
                  <a:cubicBezTo>
                    <a:pt x="146948" y="35324"/>
                    <a:pt x="148716" y="38183"/>
                    <a:pt x="148716" y="41314"/>
                  </a:cubicBezTo>
                  <a:cubicBezTo>
                    <a:pt x="148716" y="44445"/>
                    <a:pt x="146948" y="47304"/>
                    <a:pt x="144148" y="48708"/>
                  </a:cubicBezTo>
                  <a:lnTo>
                    <a:pt x="78055" y="81754"/>
                  </a:lnTo>
                  <a:cubicBezTo>
                    <a:pt x="76882" y="82333"/>
                    <a:pt x="75618" y="82622"/>
                    <a:pt x="74354" y="82622"/>
                  </a:cubicBezTo>
                  <a:close/>
                  <a:moveTo>
                    <a:pt x="26734" y="41314"/>
                  </a:moveTo>
                  <a:lnTo>
                    <a:pt x="74354" y="65124"/>
                  </a:lnTo>
                  <a:lnTo>
                    <a:pt x="121974" y="41314"/>
                  </a:lnTo>
                  <a:lnTo>
                    <a:pt x="74354" y="1750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cxnSp>
        <p:nvCxnSpPr>
          <p:cNvPr id="470" name="Google Shape;1166;p22">
            <a:extLst>
              <a:ext uri="{FF2B5EF4-FFF2-40B4-BE49-F238E27FC236}">
                <a16:creationId xmlns:a16="http://schemas.microsoft.com/office/drawing/2014/main" id="{DFB06442-1F41-48A3-8D85-B91730F19A40}"/>
              </a:ext>
            </a:extLst>
          </p:cNvPr>
          <p:cNvCxnSpPr/>
          <p:nvPr/>
        </p:nvCxnSpPr>
        <p:spPr>
          <a:xfrm>
            <a:off x="583975" y="3417462"/>
            <a:ext cx="3101359" cy="0"/>
          </a:xfrm>
          <a:prstGeom prst="straightConnector1">
            <a:avLst/>
          </a:prstGeom>
          <a:noFill/>
          <a:ln w="9525" cap="flat" cmpd="sng">
            <a:solidFill>
              <a:srgbClr val="7F7F7F"/>
            </a:solidFill>
            <a:prstDash val="dashDot"/>
            <a:miter lim="800000"/>
            <a:headEnd type="none" w="sm" len="sm"/>
            <a:tailEnd type="none" w="sm" len="sm"/>
          </a:ln>
        </p:spPr>
      </p:cxnSp>
      <p:cxnSp>
        <p:nvCxnSpPr>
          <p:cNvPr id="471" name="Google Shape;1167;p22">
            <a:extLst>
              <a:ext uri="{FF2B5EF4-FFF2-40B4-BE49-F238E27FC236}">
                <a16:creationId xmlns:a16="http://schemas.microsoft.com/office/drawing/2014/main" id="{04FAE3D1-F113-4953-AA76-64C61EE78B04}"/>
              </a:ext>
            </a:extLst>
          </p:cNvPr>
          <p:cNvCxnSpPr/>
          <p:nvPr/>
        </p:nvCxnSpPr>
        <p:spPr>
          <a:xfrm>
            <a:off x="7446434" y="3419033"/>
            <a:ext cx="3101359" cy="0"/>
          </a:xfrm>
          <a:prstGeom prst="straightConnector1">
            <a:avLst/>
          </a:prstGeom>
          <a:noFill/>
          <a:ln w="9525" cap="flat" cmpd="sng">
            <a:solidFill>
              <a:srgbClr val="7F7F7F"/>
            </a:solidFill>
            <a:prstDash val="dashDot"/>
            <a:miter lim="800000"/>
            <a:headEnd type="none" w="sm" len="sm"/>
            <a:tailEnd type="none" w="sm" len="sm"/>
          </a:ln>
        </p:spPr>
      </p:cxnSp>
      <p:grpSp>
        <p:nvGrpSpPr>
          <p:cNvPr id="472" name="Google Shape;1168;p22">
            <a:extLst>
              <a:ext uri="{FF2B5EF4-FFF2-40B4-BE49-F238E27FC236}">
                <a16:creationId xmlns:a16="http://schemas.microsoft.com/office/drawing/2014/main" id="{A42C9B99-51A0-4C93-AAB1-6F340D32F93F}"/>
              </a:ext>
            </a:extLst>
          </p:cNvPr>
          <p:cNvGrpSpPr/>
          <p:nvPr/>
        </p:nvGrpSpPr>
        <p:grpSpPr>
          <a:xfrm>
            <a:off x="158379" y="3890998"/>
            <a:ext cx="4030222" cy="1019573"/>
            <a:chOff x="652203" y="3629370"/>
            <a:chExt cx="4030222" cy="1019573"/>
          </a:xfrm>
        </p:grpSpPr>
        <p:grpSp>
          <p:nvGrpSpPr>
            <p:cNvPr id="473" name="Google Shape;1169;p22">
              <a:extLst>
                <a:ext uri="{FF2B5EF4-FFF2-40B4-BE49-F238E27FC236}">
                  <a16:creationId xmlns:a16="http://schemas.microsoft.com/office/drawing/2014/main" id="{08A4F6E6-7962-421D-A1B6-2A374193CF5A}"/>
                </a:ext>
              </a:extLst>
            </p:cNvPr>
            <p:cNvGrpSpPr/>
            <p:nvPr/>
          </p:nvGrpSpPr>
          <p:grpSpPr>
            <a:xfrm>
              <a:off x="652203" y="3629370"/>
              <a:ext cx="1343583" cy="396831"/>
              <a:chOff x="1491188" y="3214592"/>
              <a:chExt cx="1343583" cy="396831"/>
            </a:xfrm>
          </p:grpSpPr>
          <p:sp>
            <p:nvSpPr>
              <p:cNvPr id="501" name="Google Shape;1170;p22">
                <a:extLst>
                  <a:ext uri="{FF2B5EF4-FFF2-40B4-BE49-F238E27FC236}">
                    <a16:creationId xmlns:a16="http://schemas.microsoft.com/office/drawing/2014/main" id="{73D4D53D-BAC8-4F6C-B275-B2F68438CDF9}"/>
                  </a:ext>
                </a:extLst>
              </p:cNvPr>
              <p:cNvSpPr/>
              <p:nvPr/>
            </p:nvSpPr>
            <p:spPr>
              <a:xfrm>
                <a:off x="1491188" y="3228362"/>
                <a:ext cx="1343583" cy="383061"/>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Strings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1171;p22">
                <a:extLst>
                  <a:ext uri="{FF2B5EF4-FFF2-40B4-BE49-F238E27FC236}">
                    <a16:creationId xmlns:a16="http://schemas.microsoft.com/office/drawing/2014/main" id="{A6AEAD27-540A-4CDC-ABD3-6E96622619B4}"/>
                  </a:ext>
                </a:extLst>
              </p:cNvPr>
              <p:cNvSpPr/>
              <p:nvPr/>
            </p:nvSpPr>
            <p:spPr>
              <a:xfrm>
                <a:off x="2101705" y="3214592"/>
                <a:ext cx="122549" cy="122549"/>
              </a:xfrm>
              <a:prstGeom prst="rect">
                <a:avLst/>
              </a:prstGeom>
              <a:solidFill>
                <a:srgbClr val="DEE8F1"/>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74" name="Google Shape;1172;p22">
              <a:extLst>
                <a:ext uri="{FF2B5EF4-FFF2-40B4-BE49-F238E27FC236}">
                  <a16:creationId xmlns:a16="http://schemas.microsoft.com/office/drawing/2014/main" id="{EC8B624A-D9CF-4532-8885-50DC429A777C}"/>
                </a:ext>
              </a:extLst>
            </p:cNvPr>
            <p:cNvGrpSpPr/>
            <p:nvPr/>
          </p:nvGrpSpPr>
          <p:grpSpPr>
            <a:xfrm>
              <a:off x="652203" y="4243016"/>
              <a:ext cx="1343583" cy="399105"/>
              <a:chOff x="1491188" y="3667982"/>
              <a:chExt cx="1343583" cy="399105"/>
            </a:xfrm>
          </p:grpSpPr>
          <p:sp>
            <p:nvSpPr>
              <p:cNvPr id="499" name="Google Shape;1173;p22">
                <a:extLst>
                  <a:ext uri="{FF2B5EF4-FFF2-40B4-BE49-F238E27FC236}">
                    <a16:creationId xmlns:a16="http://schemas.microsoft.com/office/drawing/2014/main" id="{98493A73-0635-4FE5-BAB6-7AF78137DA05}"/>
                  </a:ext>
                </a:extLst>
              </p:cNvPr>
              <p:cNvSpPr/>
              <p:nvPr/>
            </p:nvSpPr>
            <p:spPr>
              <a:xfrm>
                <a:off x="1491188" y="3684026"/>
                <a:ext cx="1343583" cy="383061"/>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Bitmaps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0" name="Google Shape;1174;p22">
                <a:extLst>
                  <a:ext uri="{FF2B5EF4-FFF2-40B4-BE49-F238E27FC236}">
                    <a16:creationId xmlns:a16="http://schemas.microsoft.com/office/drawing/2014/main" id="{E4936840-0DA7-4503-B622-8CDCE5600E1F}"/>
                  </a:ext>
                </a:extLst>
              </p:cNvPr>
              <p:cNvSpPr/>
              <p:nvPr/>
            </p:nvSpPr>
            <p:spPr>
              <a:xfrm>
                <a:off x="2101705" y="3667982"/>
                <a:ext cx="122549" cy="122549"/>
              </a:xfrm>
              <a:prstGeom prst="rect">
                <a:avLst/>
              </a:prstGeom>
              <a:solidFill>
                <a:srgbClr val="EDEDED"/>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75" name="Google Shape;1175;p22">
              <a:extLst>
                <a:ext uri="{FF2B5EF4-FFF2-40B4-BE49-F238E27FC236}">
                  <a16:creationId xmlns:a16="http://schemas.microsoft.com/office/drawing/2014/main" id="{E1632CA2-0C34-4676-BDF2-B2522D6565B0}"/>
                </a:ext>
              </a:extLst>
            </p:cNvPr>
            <p:cNvGrpSpPr/>
            <p:nvPr/>
          </p:nvGrpSpPr>
          <p:grpSpPr>
            <a:xfrm>
              <a:off x="3338842" y="3629370"/>
              <a:ext cx="1343583" cy="405927"/>
              <a:chOff x="1491188" y="5028152"/>
              <a:chExt cx="1343583" cy="405927"/>
            </a:xfrm>
          </p:grpSpPr>
          <p:sp>
            <p:nvSpPr>
              <p:cNvPr id="497" name="Google Shape;1176;p22">
                <a:extLst>
                  <a:ext uri="{FF2B5EF4-FFF2-40B4-BE49-F238E27FC236}">
                    <a16:creationId xmlns:a16="http://schemas.microsoft.com/office/drawing/2014/main" id="{00624F25-3972-4A73-BC56-BD37C80AE30E}"/>
                  </a:ext>
                </a:extLst>
              </p:cNvPr>
              <p:cNvSpPr/>
              <p:nvPr/>
            </p:nvSpPr>
            <p:spPr>
              <a:xfrm>
                <a:off x="1491188" y="5051018"/>
                <a:ext cx="1343583" cy="383061"/>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Lists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8" name="Google Shape;1177;p22">
                <a:extLst>
                  <a:ext uri="{FF2B5EF4-FFF2-40B4-BE49-F238E27FC236}">
                    <a16:creationId xmlns:a16="http://schemas.microsoft.com/office/drawing/2014/main" id="{90190CBE-AC68-4A29-BC9C-D7E4530AE907}"/>
                  </a:ext>
                </a:extLst>
              </p:cNvPr>
              <p:cNvSpPr/>
              <p:nvPr/>
            </p:nvSpPr>
            <p:spPr>
              <a:xfrm>
                <a:off x="2101705" y="5028152"/>
                <a:ext cx="122549" cy="122549"/>
              </a:xfrm>
              <a:prstGeom prst="rect">
                <a:avLst/>
              </a:prstGeom>
              <a:solidFill>
                <a:srgbClr val="EDEDED"/>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76" name="Google Shape;1178;p22">
              <a:extLst>
                <a:ext uri="{FF2B5EF4-FFF2-40B4-BE49-F238E27FC236}">
                  <a16:creationId xmlns:a16="http://schemas.microsoft.com/office/drawing/2014/main" id="{1413CCCB-B297-45B4-80AF-7520345844B6}"/>
                </a:ext>
              </a:extLst>
            </p:cNvPr>
            <p:cNvGrpSpPr/>
            <p:nvPr/>
          </p:nvGrpSpPr>
          <p:grpSpPr>
            <a:xfrm>
              <a:off x="1323863" y="4243016"/>
              <a:ext cx="1343583" cy="403654"/>
              <a:chOff x="1491188" y="4574762"/>
              <a:chExt cx="1343583" cy="403654"/>
            </a:xfrm>
          </p:grpSpPr>
          <p:sp>
            <p:nvSpPr>
              <p:cNvPr id="495" name="Google Shape;1179;p22">
                <a:extLst>
                  <a:ext uri="{FF2B5EF4-FFF2-40B4-BE49-F238E27FC236}">
                    <a16:creationId xmlns:a16="http://schemas.microsoft.com/office/drawing/2014/main" id="{4809FD27-D682-4BD5-91F1-610F17C6F9D7}"/>
                  </a:ext>
                </a:extLst>
              </p:cNvPr>
              <p:cNvSpPr/>
              <p:nvPr/>
            </p:nvSpPr>
            <p:spPr>
              <a:xfrm>
                <a:off x="1491188" y="4595354"/>
                <a:ext cx="1343583" cy="383062"/>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Hashes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6" name="Google Shape;1180;p22">
                <a:extLst>
                  <a:ext uri="{FF2B5EF4-FFF2-40B4-BE49-F238E27FC236}">
                    <a16:creationId xmlns:a16="http://schemas.microsoft.com/office/drawing/2014/main" id="{49E801D2-649D-4461-870D-934A2E2D681F}"/>
                  </a:ext>
                </a:extLst>
              </p:cNvPr>
              <p:cNvSpPr/>
              <p:nvPr/>
            </p:nvSpPr>
            <p:spPr>
              <a:xfrm>
                <a:off x="2101705" y="4574762"/>
                <a:ext cx="122549" cy="122549"/>
              </a:xfrm>
              <a:prstGeom prst="rect">
                <a:avLst/>
              </a:prstGeom>
              <a:solidFill>
                <a:srgbClr val="FEE1C1"/>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77" name="Google Shape;1181;p22">
              <a:extLst>
                <a:ext uri="{FF2B5EF4-FFF2-40B4-BE49-F238E27FC236}">
                  <a16:creationId xmlns:a16="http://schemas.microsoft.com/office/drawing/2014/main" id="{CD73DF6B-08CF-46C4-A2B1-442020A80274}"/>
                </a:ext>
              </a:extLst>
            </p:cNvPr>
            <p:cNvGrpSpPr/>
            <p:nvPr/>
          </p:nvGrpSpPr>
          <p:grpSpPr>
            <a:xfrm>
              <a:off x="1323863" y="3629370"/>
              <a:ext cx="1343583" cy="401379"/>
              <a:chOff x="1491188" y="4121372"/>
              <a:chExt cx="1343583" cy="401379"/>
            </a:xfrm>
          </p:grpSpPr>
          <p:sp>
            <p:nvSpPr>
              <p:cNvPr id="493" name="Google Shape;1182;p22">
                <a:extLst>
                  <a:ext uri="{FF2B5EF4-FFF2-40B4-BE49-F238E27FC236}">
                    <a16:creationId xmlns:a16="http://schemas.microsoft.com/office/drawing/2014/main" id="{170E4037-63DB-40FA-8B78-AE98CD59B6D1}"/>
                  </a:ext>
                </a:extLst>
              </p:cNvPr>
              <p:cNvSpPr/>
              <p:nvPr/>
            </p:nvSpPr>
            <p:spPr>
              <a:xfrm>
                <a:off x="1491188" y="4139690"/>
                <a:ext cx="1343583" cy="383061"/>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Bit Field</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1183;p22">
                <a:extLst>
                  <a:ext uri="{FF2B5EF4-FFF2-40B4-BE49-F238E27FC236}">
                    <a16:creationId xmlns:a16="http://schemas.microsoft.com/office/drawing/2014/main" id="{C3CF2FEC-3A3E-4499-B179-38F110220BD4}"/>
                  </a:ext>
                </a:extLst>
              </p:cNvPr>
              <p:cNvSpPr/>
              <p:nvPr/>
            </p:nvSpPr>
            <p:spPr>
              <a:xfrm>
                <a:off x="2101705" y="4121372"/>
                <a:ext cx="122549" cy="122549"/>
              </a:xfrm>
              <a:prstGeom prst="rect">
                <a:avLst/>
              </a:prstGeom>
              <a:solidFill>
                <a:srgbClr val="CAF3DB"/>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78" name="Google Shape;1184;p22">
              <a:extLst>
                <a:ext uri="{FF2B5EF4-FFF2-40B4-BE49-F238E27FC236}">
                  <a16:creationId xmlns:a16="http://schemas.microsoft.com/office/drawing/2014/main" id="{6DA67905-3794-4841-B832-13EB9CAC898F}"/>
                </a:ext>
              </a:extLst>
            </p:cNvPr>
            <p:cNvGrpSpPr/>
            <p:nvPr/>
          </p:nvGrpSpPr>
          <p:grpSpPr>
            <a:xfrm>
              <a:off x="1995523" y="3629370"/>
              <a:ext cx="1343583" cy="396831"/>
              <a:chOff x="2413660" y="3214592"/>
              <a:chExt cx="1343583" cy="396831"/>
            </a:xfrm>
          </p:grpSpPr>
          <p:sp>
            <p:nvSpPr>
              <p:cNvPr id="491" name="Google Shape;1185;p22">
                <a:extLst>
                  <a:ext uri="{FF2B5EF4-FFF2-40B4-BE49-F238E27FC236}">
                    <a16:creationId xmlns:a16="http://schemas.microsoft.com/office/drawing/2014/main" id="{A37EAF97-5DB6-4AD9-A1DE-4EE1734D63A8}"/>
                  </a:ext>
                </a:extLst>
              </p:cNvPr>
              <p:cNvSpPr/>
              <p:nvPr/>
            </p:nvSpPr>
            <p:spPr>
              <a:xfrm>
                <a:off x="2413660" y="3228362"/>
                <a:ext cx="1343583" cy="383061"/>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Sorted Sets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1186;p22">
                <a:extLst>
                  <a:ext uri="{FF2B5EF4-FFF2-40B4-BE49-F238E27FC236}">
                    <a16:creationId xmlns:a16="http://schemas.microsoft.com/office/drawing/2014/main" id="{D5EB9A14-21AD-4762-8F71-B80B565E759C}"/>
                  </a:ext>
                </a:extLst>
              </p:cNvPr>
              <p:cNvSpPr/>
              <p:nvPr/>
            </p:nvSpPr>
            <p:spPr>
              <a:xfrm>
                <a:off x="3024177" y="3214592"/>
                <a:ext cx="122549" cy="122549"/>
              </a:xfrm>
              <a:prstGeom prst="rect">
                <a:avLst/>
              </a:prstGeom>
              <a:solidFill>
                <a:srgbClr val="F8D6D3"/>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79" name="Google Shape;1187;p22">
              <a:extLst>
                <a:ext uri="{FF2B5EF4-FFF2-40B4-BE49-F238E27FC236}">
                  <a16:creationId xmlns:a16="http://schemas.microsoft.com/office/drawing/2014/main" id="{30E9BBE2-82FA-40E0-BB93-72C674E1101B}"/>
                </a:ext>
              </a:extLst>
            </p:cNvPr>
            <p:cNvGrpSpPr/>
            <p:nvPr/>
          </p:nvGrpSpPr>
          <p:grpSpPr>
            <a:xfrm>
              <a:off x="1995523" y="4243016"/>
              <a:ext cx="1343583" cy="399105"/>
              <a:chOff x="2413660" y="3667982"/>
              <a:chExt cx="1343583" cy="399105"/>
            </a:xfrm>
          </p:grpSpPr>
          <p:sp>
            <p:nvSpPr>
              <p:cNvPr id="489" name="Google Shape;1188;p22">
                <a:extLst>
                  <a:ext uri="{FF2B5EF4-FFF2-40B4-BE49-F238E27FC236}">
                    <a16:creationId xmlns:a16="http://schemas.microsoft.com/office/drawing/2014/main" id="{9CACFA8D-8D1A-400E-AF0F-2CAF706B2153}"/>
                  </a:ext>
                </a:extLst>
              </p:cNvPr>
              <p:cNvSpPr/>
              <p:nvPr/>
            </p:nvSpPr>
            <p:spPr>
              <a:xfrm>
                <a:off x="2413660" y="3684026"/>
                <a:ext cx="1343583" cy="383061"/>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Sets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1189;p22">
                <a:extLst>
                  <a:ext uri="{FF2B5EF4-FFF2-40B4-BE49-F238E27FC236}">
                    <a16:creationId xmlns:a16="http://schemas.microsoft.com/office/drawing/2014/main" id="{A169E7DC-EFFF-4C19-90C7-A3B748FAEC5D}"/>
                  </a:ext>
                </a:extLst>
              </p:cNvPr>
              <p:cNvSpPr/>
              <p:nvPr/>
            </p:nvSpPr>
            <p:spPr>
              <a:xfrm>
                <a:off x="3024177" y="3667982"/>
                <a:ext cx="122549" cy="122549"/>
              </a:xfrm>
              <a:prstGeom prst="rect">
                <a:avLst/>
              </a:prstGeom>
              <a:solidFill>
                <a:srgbClr val="D9E4F9"/>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80" name="Google Shape;1190;p22">
              <a:extLst>
                <a:ext uri="{FF2B5EF4-FFF2-40B4-BE49-F238E27FC236}">
                  <a16:creationId xmlns:a16="http://schemas.microsoft.com/office/drawing/2014/main" id="{72C10EFB-27B0-4987-AE8E-CA0699357F59}"/>
                </a:ext>
              </a:extLst>
            </p:cNvPr>
            <p:cNvGrpSpPr/>
            <p:nvPr/>
          </p:nvGrpSpPr>
          <p:grpSpPr>
            <a:xfrm>
              <a:off x="3338842" y="4243016"/>
              <a:ext cx="1343583" cy="405927"/>
              <a:chOff x="2413660" y="5028152"/>
              <a:chExt cx="1343583" cy="405927"/>
            </a:xfrm>
          </p:grpSpPr>
          <p:sp>
            <p:nvSpPr>
              <p:cNvPr id="487" name="Google Shape;1191;p22">
                <a:extLst>
                  <a:ext uri="{FF2B5EF4-FFF2-40B4-BE49-F238E27FC236}">
                    <a16:creationId xmlns:a16="http://schemas.microsoft.com/office/drawing/2014/main" id="{892AE441-B1CE-4DF0-9639-C0D6436823D4}"/>
                  </a:ext>
                </a:extLst>
              </p:cNvPr>
              <p:cNvSpPr/>
              <p:nvPr/>
            </p:nvSpPr>
            <p:spPr>
              <a:xfrm>
                <a:off x="2413660" y="5051018"/>
                <a:ext cx="1343583" cy="383061"/>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Streams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1192;p22">
                <a:extLst>
                  <a:ext uri="{FF2B5EF4-FFF2-40B4-BE49-F238E27FC236}">
                    <a16:creationId xmlns:a16="http://schemas.microsoft.com/office/drawing/2014/main" id="{1DD5BF35-5DB6-4A63-A759-7C1C6B5ABB10}"/>
                  </a:ext>
                </a:extLst>
              </p:cNvPr>
              <p:cNvSpPr/>
              <p:nvPr/>
            </p:nvSpPr>
            <p:spPr>
              <a:xfrm>
                <a:off x="3024177" y="5028152"/>
                <a:ext cx="122549" cy="122549"/>
              </a:xfrm>
              <a:prstGeom prst="rect">
                <a:avLst/>
              </a:prstGeom>
              <a:solidFill>
                <a:srgbClr val="F8D6D3"/>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81" name="Google Shape;1193;p22">
              <a:extLst>
                <a:ext uri="{FF2B5EF4-FFF2-40B4-BE49-F238E27FC236}">
                  <a16:creationId xmlns:a16="http://schemas.microsoft.com/office/drawing/2014/main" id="{DCC21291-4B2C-417C-A373-05EC82330B6E}"/>
                </a:ext>
              </a:extLst>
            </p:cNvPr>
            <p:cNvGrpSpPr/>
            <p:nvPr/>
          </p:nvGrpSpPr>
          <p:grpSpPr>
            <a:xfrm>
              <a:off x="2667183" y="4243016"/>
              <a:ext cx="1343583" cy="403654"/>
              <a:chOff x="2413660" y="4574762"/>
              <a:chExt cx="1343583" cy="403654"/>
            </a:xfrm>
          </p:grpSpPr>
          <p:sp>
            <p:nvSpPr>
              <p:cNvPr id="485" name="Google Shape;1194;p22">
                <a:extLst>
                  <a:ext uri="{FF2B5EF4-FFF2-40B4-BE49-F238E27FC236}">
                    <a16:creationId xmlns:a16="http://schemas.microsoft.com/office/drawing/2014/main" id="{BEC9E1F3-DCF5-4585-ACAB-715636F748DF}"/>
                  </a:ext>
                </a:extLst>
              </p:cNvPr>
              <p:cNvSpPr/>
              <p:nvPr/>
            </p:nvSpPr>
            <p:spPr>
              <a:xfrm>
                <a:off x="2413660" y="4595354"/>
                <a:ext cx="1343583" cy="383062"/>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HyperLogLog</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486" name="Google Shape;1195;p22">
                <a:extLst>
                  <a:ext uri="{FF2B5EF4-FFF2-40B4-BE49-F238E27FC236}">
                    <a16:creationId xmlns:a16="http://schemas.microsoft.com/office/drawing/2014/main" id="{F99BA4AE-7E9A-4C6A-B8ED-6B9FD0D0F14D}"/>
                  </a:ext>
                </a:extLst>
              </p:cNvPr>
              <p:cNvSpPr/>
              <p:nvPr/>
            </p:nvSpPr>
            <p:spPr>
              <a:xfrm>
                <a:off x="3024177" y="4574762"/>
                <a:ext cx="122549" cy="122549"/>
              </a:xfrm>
              <a:prstGeom prst="rect">
                <a:avLst/>
              </a:prstGeom>
              <a:solidFill>
                <a:srgbClr val="CAF3DB"/>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nvGrpSpPr>
            <p:cNvPr id="482" name="Google Shape;1196;p22">
              <a:extLst>
                <a:ext uri="{FF2B5EF4-FFF2-40B4-BE49-F238E27FC236}">
                  <a16:creationId xmlns:a16="http://schemas.microsoft.com/office/drawing/2014/main" id="{C600C1D5-2C63-485C-AE5E-2C714E0D5E01}"/>
                </a:ext>
              </a:extLst>
            </p:cNvPr>
            <p:cNvGrpSpPr/>
            <p:nvPr/>
          </p:nvGrpSpPr>
          <p:grpSpPr>
            <a:xfrm>
              <a:off x="2667183" y="3629370"/>
              <a:ext cx="1343583" cy="401379"/>
              <a:chOff x="2413660" y="4121372"/>
              <a:chExt cx="1343583" cy="401379"/>
            </a:xfrm>
          </p:grpSpPr>
          <p:sp>
            <p:nvSpPr>
              <p:cNvPr id="483" name="Google Shape;1197;p22">
                <a:extLst>
                  <a:ext uri="{FF2B5EF4-FFF2-40B4-BE49-F238E27FC236}">
                    <a16:creationId xmlns:a16="http://schemas.microsoft.com/office/drawing/2014/main" id="{0FD8C547-2A43-48DD-9028-07974A88F94A}"/>
                  </a:ext>
                </a:extLst>
              </p:cNvPr>
              <p:cNvSpPr/>
              <p:nvPr/>
            </p:nvSpPr>
            <p:spPr>
              <a:xfrm>
                <a:off x="2413660" y="4139690"/>
                <a:ext cx="1343583" cy="383061"/>
              </a:xfrm>
              <a:prstGeom prst="roundRect">
                <a:avLst>
                  <a:gd name="adj" fmla="val 4040"/>
                </a:avLst>
              </a:prstGeom>
              <a:noFill/>
              <a:ln>
                <a:noFill/>
              </a:ln>
            </p:spPr>
            <p:txBody>
              <a:bodyPr spcFirstLastPara="1" wrap="square" lIns="0" tIns="0" rIns="0" bIns="0" anchor="ctr" anchorCtr="0">
                <a:noAutofit/>
              </a:bodyPr>
              <a:lstStyle/>
              <a:p>
                <a:pPr marL="0" marR="0" lvl="0" indent="0" algn="ctr" defTabSz="914400" eaLnBrk="1" fontAlgn="auto" latinLnBrk="0" hangingPunct="1">
                  <a:lnSpc>
                    <a:spcPct val="12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Geospatial</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1198;p22">
                <a:extLst>
                  <a:ext uri="{FF2B5EF4-FFF2-40B4-BE49-F238E27FC236}">
                    <a16:creationId xmlns:a16="http://schemas.microsoft.com/office/drawing/2014/main" id="{49148AEC-891D-45D8-B32C-B9EEF548CA3B}"/>
                  </a:ext>
                </a:extLst>
              </p:cNvPr>
              <p:cNvSpPr/>
              <p:nvPr/>
            </p:nvSpPr>
            <p:spPr>
              <a:xfrm>
                <a:off x="3024177" y="4121372"/>
                <a:ext cx="122549" cy="122549"/>
              </a:xfrm>
              <a:prstGeom prst="rect">
                <a:avLst/>
              </a:prstGeom>
              <a:solidFill>
                <a:srgbClr val="FEE1C1"/>
              </a:solidFill>
              <a:ln w="15875" cap="flat" cmpd="sng">
                <a:solidFill>
                  <a:srgbClr val="484B4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grpSp>
      <p:sp>
        <p:nvSpPr>
          <p:cNvPr id="503" name="Google Shape;1199;p22">
            <a:extLst>
              <a:ext uri="{FF2B5EF4-FFF2-40B4-BE49-F238E27FC236}">
                <a16:creationId xmlns:a16="http://schemas.microsoft.com/office/drawing/2014/main" id="{EDE73FE2-C36C-4B98-BAF3-2C2F976C3B3E}"/>
              </a:ext>
            </a:extLst>
          </p:cNvPr>
          <p:cNvSpPr txBox="1"/>
          <p:nvPr/>
        </p:nvSpPr>
        <p:spPr>
          <a:xfrm>
            <a:off x="3887793" y="3599967"/>
            <a:ext cx="3428767" cy="448665"/>
          </a:xfrm>
          <a:prstGeom prst="rect">
            <a:avLst/>
          </a:prstGeom>
          <a:noFill/>
          <a:ln>
            <a:noFill/>
          </a:ln>
        </p:spPr>
        <p:txBody>
          <a:bodyPr spcFirstLastPara="1" wrap="square" lIns="91425" tIns="45700" rIns="91425" bIns="45700" anchor="ctr" anchorCtr="0">
            <a:noAutofit/>
          </a:bodyPr>
          <a:lstStyle/>
          <a:p>
            <a:pPr algn="ctr">
              <a:lnSpc>
                <a:spcPct val="97777"/>
              </a:lnSpc>
              <a:buClr>
                <a:srgbClr val="000000"/>
              </a:buClr>
              <a:buFont typeface="Arial"/>
              <a:buNone/>
            </a:pPr>
            <a:r>
              <a:rPr lang="en-US" b="1" kern="0">
                <a:solidFill>
                  <a:srgbClr val="DC382C"/>
                </a:solidFill>
                <a:ea typeface="Calibri"/>
                <a:cs typeface="Calibri"/>
                <a:sym typeface="Calibri"/>
              </a:rPr>
              <a:t>Redis</a:t>
            </a:r>
            <a:br>
              <a:rPr lang="en-US" b="1" kern="0">
                <a:solidFill>
                  <a:srgbClr val="DC382C"/>
                </a:solidFill>
                <a:ea typeface="Calibri"/>
                <a:cs typeface="Calibri"/>
                <a:sym typeface="Calibri"/>
              </a:rPr>
            </a:br>
            <a:r>
              <a:rPr lang="en-US" b="1" kern="0">
                <a:solidFill>
                  <a:srgbClr val="DC382C"/>
                </a:solidFill>
                <a:ea typeface="Calibri"/>
                <a:cs typeface="Calibri"/>
                <a:sym typeface="Calibri"/>
              </a:rPr>
              <a:t>Enterprise</a:t>
            </a:r>
            <a:endParaRPr b="1" kern="0">
              <a:solidFill>
                <a:srgbClr val="DC382C"/>
              </a:solidFill>
              <a:ea typeface="Calibri"/>
              <a:cs typeface="Calibri"/>
              <a:sym typeface="Calibri"/>
            </a:endParaRPr>
          </a:p>
        </p:txBody>
      </p:sp>
      <p:sp>
        <p:nvSpPr>
          <p:cNvPr id="504" name="Google Shape;1200;p22">
            <a:extLst>
              <a:ext uri="{FF2B5EF4-FFF2-40B4-BE49-F238E27FC236}">
                <a16:creationId xmlns:a16="http://schemas.microsoft.com/office/drawing/2014/main" id="{28FB0B43-D34A-4576-B103-C1E174D5B161}"/>
              </a:ext>
            </a:extLst>
          </p:cNvPr>
          <p:cNvSpPr/>
          <p:nvPr/>
        </p:nvSpPr>
        <p:spPr>
          <a:xfrm>
            <a:off x="1934753" y="6002549"/>
            <a:ext cx="6705998" cy="480767"/>
          </a:xfrm>
          <a:prstGeom prst="rect">
            <a:avLst/>
          </a:prstGeom>
          <a:noFill/>
          <a:ln>
            <a:noFill/>
          </a:ln>
        </p:spPr>
        <p:txBody>
          <a:bodyPr spcFirstLastPara="1" wrap="square" lIns="91425" tIns="45700" rIns="91425" bIns="45700" anchor="ctr" anchorCtr="0">
            <a:noAutofit/>
          </a:bodyPr>
          <a:lstStyle/>
          <a:p>
            <a:pPr algn="ctr">
              <a:buClr>
                <a:srgbClr val="000000"/>
              </a:buClr>
              <a:buFont typeface="Arial"/>
              <a:buNone/>
            </a:pPr>
            <a:endParaRPr sz="1000" kern="0">
              <a:solidFill>
                <a:srgbClr val="FFFFFF"/>
              </a:solidFill>
              <a:latin typeface="Arial"/>
              <a:ea typeface="Arial"/>
              <a:cs typeface="Arial"/>
              <a:sym typeface="Arial"/>
            </a:endParaRPr>
          </a:p>
        </p:txBody>
      </p:sp>
      <p:cxnSp>
        <p:nvCxnSpPr>
          <p:cNvPr id="505" name="Google Shape;1201;p22">
            <a:extLst>
              <a:ext uri="{FF2B5EF4-FFF2-40B4-BE49-F238E27FC236}">
                <a16:creationId xmlns:a16="http://schemas.microsoft.com/office/drawing/2014/main" id="{41D72D7D-1E53-46CE-A5AD-29CB1BC023AB}"/>
              </a:ext>
            </a:extLst>
          </p:cNvPr>
          <p:cNvCxnSpPr/>
          <p:nvPr/>
        </p:nvCxnSpPr>
        <p:spPr>
          <a:xfrm>
            <a:off x="583975" y="5962700"/>
            <a:ext cx="9895001" cy="0"/>
          </a:xfrm>
          <a:prstGeom prst="straightConnector1">
            <a:avLst/>
          </a:prstGeom>
          <a:noFill/>
          <a:ln w="9525" cap="flat" cmpd="sng">
            <a:solidFill>
              <a:srgbClr val="7F7F7F"/>
            </a:solidFill>
            <a:prstDash val="dashDot"/>
            <a:miter lim="800000"/>
            <a:headEnd type="none" w="sm" len="sm"/>
            <a:tailEnd type="none" w="sm" len="sm"/>
          </a:ln>
        </p:spPr>
      </p:cxnSp>
      <p:sp>
        <p:nvSpPr>
          <p:cNvPr id="506" name="Google Shape;1202;p22">
            <a:extLst>
              <a:ext uri="{FF2B5EF4-FFF2-40B4-BE49-F238E27FC236}">
                <a16:creationId xmlns:a16="http://schemas.microsoft.com/office/drawing/2014/main" id="{E64B7460-5E60-43C5-B838-ACF9FF48E795}"/>
              </a:ext>
            </a:extLst>
          </p:cNvPr>
          <p:cNvSpPr txBox="1"/>
          <p:nvPr/>
        </p:nvSpPr>
        <p:spPr>
          <a:xfrm>
            <a:off x="4333394" y="5650579"/>
            <a:ext cx="2537564" cy="307736"/>
          </a:xfrm>
          <a:prstGeom prst="rect">
            <a:avLst/>
          </a:prstGeom>
          <a:noFill/>
          <a:ln>
            <a:noFill/>
          </a:ln>
        </p:spPr>
        <p:txBody>
          <a:bodyPr spcFirstLastPara="1" wrap="square" lIns="91425" tIns="45700" rIns="91425" bIns="45700" anchor="t" anchorCtr="0">
            <a:spAutoFit/>
          </a:bodyPr>
          <a:lstStyle/>
          <a:p>
            <a:pPr algn="ctr">
              <a:buClr>
                <a:srgbClr val="000000"/>
              </a:buClr>
              <a:buSzPts val="1400"/>
              <a:buFont typeface="Arial"/>
              <a:buNone/>
            </a:pPr>
            <a:r>
              <a:rPr lang="en-US" sz="1400" b="1" kern="0">
                <a:solidFill>
                  <a:srgbClr val="0D234D"/>
                </a:solidFill>
                <a:ea typeface="Calibri"/>
                <a:cs typeface="Calibri"/>
                <a:sym typeface="Calibri"/>
              </a:rPr>
              <a:t>Redis Enterprise Core</a:t>
            </a:r>
            <a:endParaRPr sz="1400" kern="0">
              <a:solidFill>
                <a:srgbClr val="0D234D"/>
              </a:solidFill>
              <a:latin typeface="Arial"/>
              <a:ea typeface="Arial"/>
              <a:cs typeface="Arial"/>
              <a:sym typeface="Arial"/>
            </a:endParaRPr>
          </a:p>
        </p:txBody>
      </p:sp>
      <p:grpSp>
        <p:nvGrpSpPr>
          <p:cNvPr id="507" name="Google Shape;1203;p22">
            <a:extLst>
              <a:ext uri="{FF2B5EF4-FFF2-40B4-BE49-F238E27FC236}">
                <a16:creationId xmlns:a16="http://schemas.microsoft.com/office/drawing/2014/main" id="{D497DC23-C9EC-498C-8024-7A262C22A29A}"/>
              </a:ext>
            </a:extLst>
          </p:cNvPr>
          <p:cNvGrpSpPr/>
          <p:nvPr/>
        </p:nvGrpSpPr>
        <p:grpSpPr>
          <a:xfrm>
            <a:off x="3691572" y="3419265"/>
            <a:ext cx="961639" cy="507627"/>
            <a:chOff x="4185396" y="3779809"/>
            <a:chExt cx="961639" cy="507627"/>
          </a:xfrm>
        </p:grpSpPr>
        <p:cxnSp>
          <p:nvCxnSpPr>
            <p:cNvPr id="508" name="Google Shape;1204;p22">
              <a:extLst>
                <a:ext uri="{FF2B5EF4-FFF2-40B4-BE49-F238E27FC236}">
                  <a16:creationId xmlns:a16="http://schemas.microsoft.com/office/drawing/2014/main" id="{F8A7900C-46F5-49FB-847C-83DAA7A359D6}"/>
                </a:ext>
              </a:extLst>
            </p:cNvPr>
            <p:cNvCxnSpPr/>
            <p:nvPr/>
          </p:nvCxnSpPr>
          <p:spPr>
            <a:xfrm>
              <a:off x="4185396" y="3779809"/>
              <a:ext cx="509152" cy="498771"/>
            </a:xfrm>
            <a:prstGeom prst="straightConnector1">
              <a:avLst/>
            </a:prstGeom>
            <a:noFill/>
            <a:ln w="9525" cap="flat" cmpd="sng">
              <a:solidFill>
                <a:srgbClr val="7F7F7F"/>
              </a:solidFill>
              <a:prstDash val="dashDot"/>
              <a:miter lim="800000"/>
              <a:headEnd type="none" w="sm" len="sm"/>
              <a:tailEnd type="none" w="sm" len="sm"/>
            </a:ln>
          </p:spPr>
        </p:cxnSp>
        <p:cxnSp>
          <p:nvCxnSpPr>
            <p:cNvPr id="509" name="Google Shape;1205;p22">
              <a:extLst>
                <a:ext uri="{FF2B5EF4-FFF2-40B4-BE49-F238E27FC236}">
                  <a16:creationId xmlns:a16="http://schemas.microsoft.com/office/drawing/2014/main" id="{A1C3A3E1-D3F6-405D-A874-CDF241FE46B9}"/>
                </a:ext>
              </a:extLst>
            </p:cNvPr>
            <p:cNvCxnSpPr/>
            <p:nvPr/>
          </p:nvCxnSpPr>
          <p:spPr>
            <a:xfrm>
              <a:off x="4713402" y="4287436"/>
              <a:ext cx="433633" cy="0"/>
            </a:xfrm>
            <a:prstGeom prst="straightConnector1">
              <a:avLst/>
            </a:prstGeom>
            <a:noFill/>
            <a:ln w="9525" cap="flat" cmpd="sng">
              <a:solidFill>
                <a:srgbClr val="7F7F7F"/>
              </a:solidFill>
              <a:prstDash val="dashDot"/>
              <a:miter lim="800000"/>
              <a:headEnd type="none" w="sm" len="sm"/>
              <a:tailEnd type="none" w="sm" len="sm"/>
            </a:ln>
          </p:spPr>
        </p:cxnSp>
      </p:grpSp>
      <p:grpSp>
        <p:nvGrpSpPr>
          <p:cNvPr id="510" name="Google Shape;1206;p22">
            <a:extLst>
              <a:ext uri="{FF2B5EF4-FFF2-40B4-BE49-F238E27FC236}">
                <a16:creationId xmlns:a16="http://schemas.microsoft.com/office/drawing/2014/main" id="{044B995A-AD59-496B-AF96-B2845DCEF13C}"/>
              </a:ext>
            </a:extLst>
          </p:cNvPr>
          <p:cNvGrpSpPr/>
          <p:nvPr/>
        </p:nvGrpSpPr>
        <p:grpSpPr>
          <a:xfrm flipH="1">
            <a:off x="6484199" y="3419265"/>
            <a:ext cx="961639" cy="507627"/>
            <a:chOff x="4185396" y="3779809"/>
            <a:chExt cx="961639" cy="507627"/>
          </a:xfrm>
        </p:grpSpPr>
        <p:cxnSp>
          <p:nvCxnSpPr>
            <p:cNvPr id="511" name="Google Shape;1207;p22">
              <a:extLst>
                <a:ext uri="{FF2B5EF4-FFF2-40B4-BE49-F238E27FC236}">
                  <a16:creationId xmlns:a16="http://schemas.microsoft.com/office/drawing/2014/main" id="{EF902BA5-6406-46D9-AE37-1D49058071D2}"/>
                </a:ext>
              </a:extLst>
            </p:cNvPr>
            <p:cNvCxnSpPr/>
            <p:nvPr/>
          </p:nvCxnSpPr>
          <p:spPr>
            <a:xfrm>
              <a:off x="4185396" y="3779809"/>
              <a:ext cx="509152" cy="498771"/>
            </a:xfrm>
            <a:prstGeom prst="straightConnector1">
              <a:avLst/>
            </a:prstGeom>
            <a:noFill/>
            <a:ln w="9525" cap="flat" cmpd="sng">
              <a:solidFill>
                <a:srgbClr val="7F7F7F"/>
              </a:solidFill>
              <a:prstDash val="dashDot"/>
              <a:miter lim="800000"/>
              <a:headEnd type="none" w="sm" len="sm"/>
              <a:tailEnd type="none" w="sm" len="sm"/>
            </a:ln>
          </p:spPr>
        </p:cxnSp>
        <p:cxnSp>
          <p:nvCxnSpPr>
            <p:cNvPr id="512" name="Google Shape;1208;p22">
              <a:extLst>
                <a:ext uri="{FF2B5EF4-FFF2-40B4-BE49-F238E27FC236}">
                  <a16:creationId xmlns:a16="http://schemas.microsoft.com/office/drawing/2014/main" id="{A640714F-68F1-4BB7-8B4F-7C8E7E1DB163}"/>
                </a:ext>
              </a:extLst>
            </p:cNvPr>
            <p:cNvCxnSpPr/>
            <p:nvPr/>
          </p:nvCxnSpPr>
          <p:spPr>
            <a:xfrm>
              <a:off x="4713402" y="4287436"/>
              <a:ext cx="433633" cy="0"/>
            </a:xfrm>
            <a:prstGeom prst="straightConnector1">
              <a:avLst/>
            </a:prstGeom>
            <a:noFill/>
            <a:ln w="9525" cap="flat" cmpd="sng">
              <a:solidFill>
                <a:srgbClr val="7F7F7F"/>
              </a:solidFill>
              <a:prstDash val="dashDot"/>
              <a:miter lim="800000"/>
              <a:headEnd type="none" w="sm" len="sm"/>
              <a:tailEnd type="none" w="sm" len="sm"/>
            </a:ln>
          </p:spPr>
        </p:cxnSp>
      </p:grpSp>
      <p:cxnSp>
        <p:nvCxnSpPr>
          <p:cNvPr id="513" name="Google Shape;1209;p22">
            <a:extLst>
              <a:ext uri="{FF2B5EF4-FFF2-40B4-BE49-F238E27FC236}">
                <a16:creationId xmlns:a16="http://schemas.microsoft.com/office/drawing/2014/main" id="{56AC62E4-C9FD-4647-9DD4-739CDD1EB4F1}"/>
              </a:ext>
            </a:extLst>
          </p:cNvPr>
          <p:cNvCxnSpPr/>
          <p:nvPr/>
        </p:nvCxnSpPr>
        <p:spPr>
          <a:xfrm>
            <a:off x="5602176" y="5475058"/>
            <a:ext cx="0" cy="182880"/>
          </a:xfrm>
          <a:prstGeom prst="straightConnector1">
            <a:avLst/>
          </a:prstGeom>
          <a:noFill/>
          <a:ln w="9525" cap="flat" cmpd="sng">
            <a:solidFill>
              <a:srgbClr val="7F7F7F"/>
            </a:solidFill>
            <a:prstDash val="dashDot"/>
            <a:miter lim="800000"/>
            <a:headEnd type="none" w="sm" len="sm"/>
            <a:tailEnd type="none" w="sm" len="sm"/>
          </a:ln>
        </p:spPr>
      </p:cxnSp>
      <p:grpSp>
        <p:nvGrpSpPr>
          <p:cNvPr id="514" name="Google Shape;1210;p22">
            <a:extLst>
              <a:ext uri="{FF2B5EF4-FFF2-40B4-BE49-F238E27FC236}">
                <a16:creationId xmlns:a16="http://schemas.microsoft.com/office/drawing/2014/main" id="{04043425-596A-466F-8E4C-5E4D21F39703}"/>
              </a:ext>
            </a:extLst>
          </p:cNvPr>
          <p:cNvGrpSpPr/>
          <p:nvPr/>
        </p:nvGrpSpPr>
        <p:grpSpPr>
          <a:xfrm>
            <a:off x="54292" y="1690688"/>
            <a:ext cx="1374670" cy="613629"/>
            <a:chOff x="485885" y="1089696"/>
            <a:chExt cx="1374670" cy="613629"/>
          </a:xfrm>
        </p:grpSpPr>
        <p:sp>
          <p:nvSpPr>
            <p:cNvPr id="515" name="Google Shape;1211;p22">
              <a:extLst>
                <a:ext uri="{FF2B5EF4-FFF2-40B4-BE49-F238E27FC236}">
                  <a16:creationId xmlns:a16="http://schemas.microsoft.com/office/drawing/2014/main" id="{343BCC36-04E6-45F1-A75D-8842E59009DF}"/>
                </a:ext>
              </a:extLst>
            </p:cNvPr>
            <p:cNvSpPr/>
            <p:nvPr/>
          </p:nvSpPr>
          <p:spPr>
            <a:xfrm>
              <a:off x="1008454"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sp>
          <p:nvSpPr>
            <p:cNvPr id="516" name="Google Shape;1212;p22">
              <a:extLst>
                <a:ext uri="{FF2B5EF4-FFF2-40B4-BE49-F238E27FC236}">
                  <a16:creationId xmlns:a16="http://schemas.microsoft.com/office/drawing/2014/main" id="{642791D3-0E84-4476-BB25-CAC40E9A59B3}"/>
                </a:ext>
              </a:extLst>
            </p:cNvPr>
            <p:cNvSpPr txBox="1"/>
            <p:nvPr/>
          </p:nvSpPr>
          <p:spPr>
            <a:xfrm>
              <a:off x="485885" y="1457144"/>
              <a:ext cx="1374670"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Fraud Mitigation</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nvGrpSpPr>
            <p:cNvPr id="517" name="Google Shape;1213;p22">
              <a:extLst>
                <a:ext uri="{FF2B5EF4-FFF2-40B4-BE49-F238E27FC236}">
                  <a16:creationId xmlns:a16="http://schemas.microsoft.com/office/drawing/2014/main" id="{CE2E1F5C-EEC8-4DB1-962D-DC0F4C5DDDB1}"/>
                </a:ext>
              </a:extLst>
            </p:cNvPr>
            <p:cNvGrpSpPr/>
            <p:nvPr/>
          </p:nvGrpSpPr>
          <p:grpSpPr>
            <a:xfrm>
              <a:off x="1056834" y="1138076"/>
              <a:ext cx="251498" cy="251498"/>
              <a:chOff x="2119361" y="1186269"/>
              <a:chExt cx="251498" cy="251498"/>
            </a:xfrm>
          </p:grpSpPr>
          <p:sp>
            <p:nvSpPr>
              <p:cNvPr id="518" name="Google Shape;1214;p22">
                <a:extLst>
                  <a:ext uri="{FF2B5EF4-FFF2-40B4-BE49-F238E27FC236}">
                    <a16:creationId xmlns:a16="http://schemas.microsoft.com/office/drawing/2014/main" id="{FFCF27B3-107E-45E4-A696-B20E4F35285B}"/>
                  </a:ext>
                </a:extLst>
              </p:cNvPr>
              <p:cNvSpPr/>
              <p:nvPr/>
            </p:nvSpPr>
            <p:spPr>
              <a:xfrm>
                <a:off x="2172094" y="1226833"/>
                <a:ext cx="166313" cy="186595"/>
              </a:xfrm>
              <a:custGeom>
                <a:avLst/>
                <a:gdLst/>
                <a:ahLst/>
                <a:cxnLst/>
                <a:rect l="l" t="t" r="r" b="b"/>
                <a:pathLst>
                  <a:path w="166313" h="186595" extrusionOk="0">
                    <a:moveTo>
                      <a:pt x="48677" y="0"/>
                    </a:moveTo>
                    <a:cubicBezTo>
                      <a:pt x="24489" y="0"/>
                      <a:pt x="0" y="6964"/>
                      <a:pt x="0" y="20282"/>
                    </a:cubicBezTo>
                    <a:lnTo>
                      <a:pt x="0" y="93298"/>
                    </a:lnTo>
                    <a:cubicBezTo>
                      <a:pt x="0" y="104364"/>
                      <a:pt x="16915" y="111025"/>
                      <a:pt x="36508" y="112968"/>
                    </a:cubicBezTo>
                    <a:lnTo>
                      <a:pt x="36508" y="154720"/>
                    </a:lnTo>
                    <a:cubicBezTo>
                      <a:pt x="29526" y="156533"/>
                      <a:pt x="24339" y="162833"/>
                      <a:pt x="24339" y="170370"/>
                    </a:cubicBezTo>
                    <a:cubicBezTo>
                      <a:pt x="24339" y="179318"/>
                      <a:pt x="31616" y="186595"/>
                      <a:pt x="40564" y="186595"/>
                    </a:cubicBezTo>
                    <a:cubicBezTo>
                      <a:pt x="48105" y="186595"/>
                      <a:pt x="54401" y="181404"/>
                      <a:pt x="56213" y="174426"/>
                    </a:cubicBezTo>
                    <a:lnTo>
                      <a:pt x="137918" y="174426"/>
                    </a:lnTo>
                    <a:cubicBezTo>
                      <a:pt x="140162" y="174426"/>
                      <a:pt x="141975" y="172608"/>
                      <a:pt x="141975" y="170370"/>
                    </a:cubicBezTo>
                    <a:lnTo>
                      <a:pt x="141975" y="146031"/>
                    </a:lnTo>
                    <a:lnTo>
                      <a:pt x="162257" y="146031"/>
                    </a:lnTo>
                    <a:cubicBezTo>
                      <a:pt x="163746" y="146031"/>
                      <a:pt x="165113" y="145215"/>
                      <a:pt x="165822" y="143910"/>
                    </a:cubicBezTo>
                    <a:cubicBezTo>
                      <a:pt x="166533" y="142602"/>
                      <a:pt x="166468" y="141014"/>
                      <a:pt x="165660" y="139764"/>
                    </a:cubicBezTo>
                    <a:lnTo>
                      <a:pt x="141975" y="103326"/>
                    </a:lnTo>
                    <a:lnTo>
                      <a:pt x="141975" y="52157"/>
                    </a:lnTo>
                    <a:cubicBezTo>
                      <a:pt x="148957" y="50345"/>
                      <a:pt x="154144" y="44044"/>
                      <a:pt x="154144" y="36508"/>
                    </a:cubicBezTo>
                    <a:cubicBezTo>
                      <a:pt x="154144" y="27559"/>
                      <a:pt x="146867" y="20282"/>
                      <a:pt x="137918" y="20282"/>
                    </a:cubicBezTo>
                    <a:cubicBezTo>
                      <a:pt x="130378" y="20282"/>
                      <a:pt x="124081" y="25473"/>
                      <a:pt x="122269" y="32451"/>
                    </a:cubicBezTo>
                    <a:lnTo>
                      <a:pt x="97354" y="32451"/>
                    </a:lnTo>
                    <a:lnTo>
                      <a:pt x="97354" y="20282"/>
                    </a:lnTo>
                    <a:cubicBezTo>
                      <a:pt x="97354" y="6964"/>
                      <a:pt x="72865" y="0"/>
                      <a:pt x="48677" y="0"/>
                    </a:cubicBezTo>
                    <a:close/>
                    <a:moveTo>
                      <a:pt x="48677" y="8113"/>
                    </a:moveTo>
                    <a:cubicBezTo>
                      <a:pt x="73065" y="8113"/>
                      <a:pt x="89241" y="15439"/>
                      <a:pt x="89241" y="20282"/>
                    </a:cubicBezTo>
                    <a:cubicBezTo>
                      <a:pt x="89241" y="25125"/>
                      <a:pt x="73065" y="32451"/>
                      <a:pt x="48677" y="32451"/>
                    </a:cubicBezTo>
                    <a:cubicBezTo>
                      <a:pt x="24289" y="32451"/>
                      <a:pt x="8113" y="25125"/>
                      <a:pt x="8113" y="20282"/>
                    </a:cubicBezTo>
                    <a:cubicBezTo>
                      <a:pt x="8113" y="15439"/>
                      <a:pt x="24289" y="8113"/>
                      <a:pt x="48677" y="8113"/>
                    </a:cubicBezTo>
                    <a:close/>
                    <a:moveTo>
                      <a:pt x="8113" y="31968"/>
                    </a:moveTo>
                    <a:cubicBezTo>
                      <a:pt x="17301" y="37631"/>
                      <a:pt x="33032" y="40564"/>
                      <a:pt x="48677" y="40564"/>
                    </a:cubicBezTo>
                    <a:cubicBezTo>
                      <a:pt x="64322" y="40564"/>
                      <a:pt x="80053" y="37631"/>
                      <a:pt x="89241" y="31968"/>
                    </a:cubicBezTo>
                    <a:lnTo>
                      <a:pt x="89241" y="44621"/>
                    </a:lnTo>
                    <a:cubicBezTo>
                      <a:pt x="89241" y="49463"/>
                      <a:pt x="73065" y="56790"/>
                      <a:pt x="48677" y="56790"/>
                    </a:cubicBezTo>
                    <a:cubicBezTo>
                      <a:pt x="24289" y="56790"/>
                      <a:pt x="8113" y="49463"/>
                      <a:pt x="8113" y="44621"/>
                    </a:cubicBezTo>
                    <a:close/>
                    <a:moveTo>
                      <a:pt x="8113" y="56307"/>
                    </a:moveTo>
                    <a:cubicBezTo>
                      <a:pt x="17301" y="61969"/>
                      <a:pt x="33032" y="64903"/>
                      <a:pt x="48677" y="64903"/>
                    </a:cubicBezTo>
                    <a:cubicBezTo>
                      <a:pt x="64322" y="64903"/>
                      <a:pt x="80053" y="61969"/>
                      <a:pt x="89241" y="56307"/>
                    </a:cubicBezTo>
                    <a:lnTo>
                      <a:pt x="89241" y="68959"/>
                    </a:lnTo>
                    <a:cubicBezTo>
                      <a:pt x="89241" y="73802"/>
                      <a:pt x="73065" y="81128"/>
                      <a:pt x="48677" y="81128"/>
                    </a:cubicBezTo>
                    <a:cubicBezTo>
                      <a:pt x="24289" y="81128"/>
                      <a:pt x="8113" y="73802"/>
                      <a:pt x="8113" y="68959"/>
                    </a:cubicBezTo>
                    <a:close/>
                    <a:moveTo>
                      <a:pt x="8113" y="93298"/>
                    </a:moveTo>
                    <a:lnTo>
                      <a:pt x="8113" y="80645"/>
                    </a:lnTo>
                    <a:cubicBezTo>
                      <a:pt x="17301" y="86308"/>
                      <a:pt x="33032" y="89241"/>
                      <a:pt x="48677" y="89241"/>
                    </a:cubicBezTo>
                    <a:cubicBezTo>
                      <a:pt x="64322" y="89241"/>
                      <a:pt x="80053" y="86308"/>
                      <a:pt x="89241" y="80645"/>
                    </a:cubicBezTo>
                    <a:lnTo>
                      <a:pt x="89241" y="84604"/>
                    </a:lnTo>
                    <a:lnTo>
                      <a:pt x="78562" y="101034"/>
                    </a:lnTo>
                    <a:cubicBezTo>
                      <a:pt x="70682" y="103849"/>
                      <a:pt x="59902" y="105467"/>
                      <a:pt x="48677" y="105467"/>
                    </a:cubicBezTo>
                    <a:cubicBezTo>
                      <a:pt x="24289" y="105467"/>
                      <a:pt x="8113" y="98141"/>
                      <a:pt x="8113" y="93298"/>
                    </a:cubicBezTo>
                    <a:close/>
                    <a:moveTo>
                      <a:pt x="40564" y="178482"/>
                    </a:moveTo>
                    <a:cubicBezTo>
                      <a:pt x="36090" y="178482"/>
                      <a:pt x="32451" y="174844"/>
                      <a:pt x="32451" y="170370"/>
                    </a:cubicBezTo>
                    <a:cubicBezTo>
                      <a:pt x="32451" y="165895"/>
                      <a:pt x="36090" y="162257"/>
                      <a:pt x="40564" y="162257"/>
                    </a:cubicBezTo>
                    <a:cubicBezTo>
                      <a:pt x="45038" y="162257"/>
                      <a:pt x="48677" y="165895"/>
                      <a:pt x="48677" y="170370"/>
                    </a:cubicBezTo>
                    <a:cubicBezTo>
                      <a:pt x="48677" y="174844"/>
                      <a:pt x="45038" y="178482"/>
                      <a:pt x="40564" y="178482"/>
                    </a:cubicBezTo>
                    <a:close/>
                    <a:moveTo>
                      <a:pt x="133862" y="166313"/>
                    </a:moveTo>
                    <a:lnTo>
                      <a:pt x="56213" y="166313"/>
                    </a:lnTo>
                    <a:cubicBezTo>
                      <a:pt x="54738" y="160639"/>
                      <a:pt x="50295" y="156196"/>
                      <a:pt x="44621" y="154720"/>
                    </a:cubicBezTo>
                    <a:lnTo>
                      <a:pt x="44621" y="113506"/>
                    </a:lnTo>
                    <a:cubicBezTo>
                      <a:pt x="45971" y="113552"/>
                      <a:pt x="47326" y="113580"/>
                      <a:pt x="48677" y="113580"/>
                    </a:cubicBezTo>
                    <a:cubicBezTo>
                      <a:pt x="56968" y="113580"/>
                      <a:pt x="64891" y="112786"/>
                      <a:pt x="71888" y="111304"/>
                    </a:cubicBezTo>
                    <a:lnTo>
                      <a:pt x="53387" y="139764"/>
                    </a:lnTo>
                    <a:cubicBezTo>
                      <a:pt x="52579" y="141014"/>
                      <a:pt x="52513" y="142602"/>
                      <a:pt x="53225" y="143910"/>
                    </a:cubicBezTo>
                    <a:cubicBezTo>
                      <a:pt x="53934" y="145215"/>
                      <a:pt x="55300" y="146031"/>
                      <a:pt x="56790" y="146031"/>
                    </a:cubicBezTo>
                    <a:lnTo>
                      <a:pt x="133862" y="146031"/>
                    </a:lnTo>
                    <a:close/>
                    <a:moveTo>
                      <a:pt x="64265" y="137918"/>
                    </a:moveTo>
                    <a:lnTo>
                      <a:pt x="109523" y="68290"/>
                    </a:lnTo>
                    <a:lnTo>
                      <a:pt x="154782" y="137918"/>
                    </a:lnTo>
                    <a:close/>
                    <a:moveTo>
                      <a:pt x="137918" y="28395"/>
                    </a:moveTo>
                    <a:cubicBezTo>
                      <a:pt x="142392" y="28395"/>
                      <a:pt x="146031" y="32034"/>
                      <a:pt x="146031" y="36508"/>
                    </a:cubicBezTo>
                    <a:cubicBezTo>
                      <a:pt x="146031" y="40982"/>
                      <a:pt x="142392" y="44621"/>
                      <a:pt x="137918" y="44621"/>
                    </a:cubicBezTo>
                    <a:cubicBezTo>
                      <a:pt x="133444" y="44621"/>
                      <a:pt x="129805" y="40982"/>
                      <a:pt x="129805" y="36508"/>
                    </a:cubicBezTo>
                    <a:cubicBezTo>
                      <a:pt x="129805" y="32034"/>
                      <a:pt x="133444" y="28395"/>
                      <a:pt x="137918" y="28395"/>
                    </a:cubicBezTo>
                    <a:close/>
                    <a:moveTo>
                      <a:pt x="122269" y="40564"/>
                    </a:moveTo>
                    <a:cubicBezTo>
                      <a:pt x="123745" y="46239"/>
                      <a:pt x="128187" y="50681"/>
                      <a:pt x="133862" y="52157"/>
                    </a:cubicBezTo>
                    <a:lnTo>
                      <a:pt x="133862" y="90844"/>
                    </a:lnTo>
                    <a:lnTo>
                      <a:pt x="112926" y="58636"/>
                    </a:lnTo>
                    <a:cubicBezTo>
                      <a:pt x="111431" y="56336"/>
                      <a:pt x="107616" y="56336"/>
                      <a:pt x="106120" y="58636"/>
                    </a:cubicBezTo>
                    <a:lnTo>
                      <a:pt x="97354" y="72122"/>
                    </a:lnTo>
                    <a:lnTo>
                      <a:pt x="97354" y="40564"/>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19" name="Google Shape;1215;p22">
                <a:extLst>
                  <a:ext uri="{FF2B5EF4-FFF2-40B4-BE49-F238E27FC236}">
                    <a16:creationId xmlns:a16="http://schemas.microsoft.com/office/drawing/2014/main" id="{F67CF994-DA13-4F4B-B97C-5074AA5913A6}"/>
                  </a:ext>
                </a:extLst>
              </p:cNvPr>
              <p:cNvSpPr/>
              <p:nvPr/>
            </p:nvSpPr>
            <p:spPr>
              <a:xfrm>
                <a:off x="2277561" y="1348525"/>
                <a:ext cx="8112" cy="8112"/>
              </a:xfrm>
              <a:custGeom>
                <a:avLst/>
                <a:gdLst/>
                <a:ahLst/>
                <a:cxnLst/>
                <a:rect l="l" t="t" r="r" b="b"/>
                <a:pathLst>
                  <a:path w="8112" h="8112" extrusionOk="0">
                    <a:moveTo>
                      <a:pt x="0" y="0"/>
                    </a:moveTo>
                    <a:lnTo>
                      <a:pt x="8113" y="0"/>
                    </a:lnTo>
                    <a:lnTo>
                      <a:pt x="8113" y="8113"/>
                    </a:lnTo>
                    <a:lnTo>
                      <a:pt x="0" y="8113"/>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20" name="Google Shape;1216;p22">
                <a:extLst>
                  <a:ext uri="{FF2B5EF4-FFF2-40B4-BE49-F238E27FC236}">
                    <a16:creationId xmlns:a16="http://schemas.microsoft.com/office/drawing/2014/main" id="{19913B3B-A80D-42CA-9B0F-4493C5C24141}"/>
                  </a:ext>
                </a:extLst>
              </p:cNvPr>
              <p:cNvSpPr/>
              <p:nvPr/>
            </p:nvSpPr>
            <p:spPr>
              <a:xfrm>
                <a:off x="2277561" y="1316074"/>
                <a:ext cx="8112" cy="24338"/>
              </a:xfrm>
              <a:custGeom>
                <a:avLst/>
                <a:gdLst/>
                <a:ahLst/>
                <a:cxnLst/>
                <a:rect l="l" t="t" r="r" b="b"/>
                <a:pathLst>
                  <a:path w="8112" h="24338" extrusionOk="0">
                    <a:moveTo>
                      <a:pt x="0" y="0"/>
                    </a:moveTo>
                    <a:lnTo>
                      <a:pt x="8113" y="0"/>
                    </a:lnTo>
                    <a:lnTo>
                      <a:pt x="8113" y="24339"/>
                    </a:lnTo>
                    <a:lnTo>
                      <a:pt x="0" y="24339"/>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21" name="Google Shape;1217;p22">
                <a:extLst>
                  <a:ext uri="{FF2B5EF4-FFF2-40B4-BE49-F238E27FC236}">
                    <a16:creationId xmlns:a16="http://schemas.microsoft.com/office/drawing/2014/main" id="{2FBE16D3-1675-4C63-A1AD-C5344C110916}"/>
                  </a:ext>
                </a:extLst>
              </p:cNvPr>
              <p:cNvSpPr/>
              <p:nvPr/>
            </p:nvSpPr>
            <p:spPr>
              <a:xfrm>
                <a:off x="2119361" y="1186269"/>
                <a:ext cx="251498" cy="251498"/>
              </a:xfrm>
              <a:custGeom>
                <a:avLst/>
                <a:gdLst/>
                <a:ahLst/>
                <a:cxnLst/>
                <a:rect l="l" t="t" r="r" b="b"/>
                <a:pathLst>
                  <a:path w="251498" h="251498" extrusionOk="0">
                    <a:moveTo>
                      <a:pt x="125749" y="0"/>
                    </a:moveTo>
                    <a:cubicBezTo>
                      <a:pt x="85298" y="0"/>
                      <a:pt x="48015" y="19066"/>
                      <a:pt x="24339" y="51398"/>
                    </a:cubicBezTo>
                    <a:lnTo>
                      <a:pt x="24339" y="36508"/>
                    </a:lnTo>
                    <a:lnTo>
                      <a:pt x="16226" y="36508"/>
                    </a:lnTo>
                    <a:lnTo>
                      <a:pt x="16226" y="60846"/>
                    </a:lnTo>
                    <a:cubicBezTo>
                      <a:pt x="16226" y="63084"/>
                      <a:pt x="18038" y="64903"/>
                      <a:pt x="20282" y="64903"/>
                    </a:cubicBezTo>
                    <a:lnTo>
                      <a:pt x="44621" y="64903"/>
                    </a:lnTo>
                    <a:lnTo>
                      <a:pt x="44621" y="56790"/>
                    </a:lnTo>
                    <a:lnTo>
                      <a:pt x="30431" y="56790"/>
                    </a:lnTo>
                    <a:cubicBezTo>
                      <a:pt x="52559" y="26177"/>
                      <a:pt x="87659" y="8113"/>
                      <a:pt x="125749" y="8113"/>
                    </a:cubicBezTo>
                    <a:cubicBezTo>
                      <a:pt x="190612" y="8113"/>
                      <a:pt x="243385" y="60882"/>
                      <a:pt x="243385" y="125749"/>
                    </a:cubicBezTo>
                    <a:cubicBezTo>
                      <a:pt x="243385" y="190616"/>
                      <a:pt x="190612" y="243385"/>
                      <a:pt x="125749" y="243385"/>
                    </a:cubicBezTo>
                    <a:cubicBezTo>
                      <a:pt x="60886" y="243385"/>
                      <a:pt x="8113" y="190616"/>
                      <a:pt x="8113" y="125749"/>
                    </a:cubicBezTo>
                    <a:cubicBezTo>
                      <a:pt x="8113" y="107893"/>
                      <a:pt x="12011" y="90743"/>
                      <a:pt x="19698" y="74777"/>
                    </a:cubicBezTo>
                    <a:lnTo>
                      <a:pt x="12385" y="71259"/>
                    </a:lnTo>
                    <a:cubicBezTo>
                      <a:pt x="4165" y="88328"/>
                      <a:pt x="0" y="106663"/>
                      <a:pt x="0" y="125749"/>
                    </a:cubicBezTo>
                    <a:cubicBezTo>
                      <a:pt x="0" y="195084"/>
                      <a:pt x="56408" y="251498"/>
                      <a:pt x="125749" y="251498"/>
                    </a:cubicBezTo>
                    <a:cubicBezTo>
                      <a:pt x="195090" y="251498"/>
                      <a:pt x="251498" y="195084"/>
                      <a:pt x="251498" y="125749"/>
                    </a:cubicBezTo>
                    <a:cubicBezTo>
                      <a:pt x="251498" y="56414"/>
                      <a:pt x="195090" y="0"/>
                      <a:pt x="125749"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sp>
        <p:nvSpPr>
          <p:cNvPr id="522" name="Google Shape;1218;p22">
            <a:extLst>
              <a:ext uri="{FF2B5EF4-FFF2-40B4-BE49-F238E27FC236}">
                <a16:creationId xmlns:a16="http://schemas.microsoft.com/office/drawing/2014/main" id="{C5348DF9-BAE7-4609-B128-87375FDFF408}"/>
              </a:ext>
            </a:extLst>
          </p:cNvPr>
          <p:cNvSpPr txBox="1"/>
          <p:nvPr/>
        </p:nvSpPr>
        <p:spPr>
          <a:xfrm>
            <a:off x="4914842" y="2058136"/>
            <a:ext cx="1374670" cy="246181"/>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lang="en-US" sz="1000" kern="0">
                <a:solidFill>
                  <a:srgbClr val="0D234D"/>
                </a:solidFill>
                <a:ea typeface="Calibri"/>
                <a:cs typeface="Calibri"/>
                <a:sym typeface="Calibri"/>
              </a:rPr>
              <a:t>Caching</a:t>
            </a:r>
            <a:endParaRPr sz="1000" kern="0">
              <a:solidFill>
                <a:srgbClr val="0D234D"/>
              </a:solidFill>
              <a:ea typeface="Calibri"/>
              <a:cs typeface="Calibri"/>
              <a:sym typeface="Calibri"/>
            </a:endParaRPr>
          </a:p>
        </p:txBody>
      </p:sp>
      <p:grpSp>
        <p:nvGrpSpPr>
          <p:cNvPr id="523" name="Google Shape;1219;p22">
            <a:extLst>
              <a:ext uri="{FF2B5EF4-FFF2-40B4-BE49-F238E27FC236}">
                <a16:creationId xmlns:a16="http://schemas.microsoft.com/office/drawing/2014/main" id="{BD88FA87-F033-4972-9FDA-D359F955C6B0}"/>
              </a:ext>
            </a:extLst>
          </p:cNvPr>
          <p:cNvGrpSpPr/>
          <p:nvPr/>
        </p:nvGrpSpPr>
        <p:grpSpPr>
          <a:xfrm>
            <a:off x="8565764" y="1690688"/>
            <a:ext cx="1374670" cy="613629"/>
            <a:chOff x="9264646" y="1089696"/>
            <a:chExt cx="1374670" cy="613629"/>
          </a:xfrm>
        </p:grpSpPr>
        <p:sp>
          <p:nvSpPr>
            <p:cNvPr id="524" name="Google Shape;1220;p22">
              <a:extLst>
                <a:ext uri="{FF2B5EF4-FFF2-40B4-BE49-F238E27FC236}">
                  <a16:creationId xmlns:a16="http://schemas.microsoft.com/office/drawing/2014/main" id="{8A7029BF-263B-47F8-BCB4-1DB1A464F956}"/>
                </a:ext>
              </a:extLst>
            </p:cNvPr>
            <p:cNvSpPr/>
            <p:nvPr/>
          </p:nvSpPr>
          <p:spPr>
            <a:xfrm>
              <a:off x="9787215"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sp>
          <p:nvSpPr>
            <p:cNvPr id="525" name="Google Shape;1221;p22">
              <a:extLst>
                <a:ext uri="{FF2B5EF4-FFF2-40B4-BE49-F238E27FC236}">
                  <a16:creationId xmlns:a16="http://schemas.microsoft.com/office/drawing/2014/main" id="{9ACDF51A-D111-4408-B59A-D908C40D30A2}"/>
                </a:ext>
              </a:extLst>
            </p:cNvPr>
            <p:cNvSpPr txBox="1"/>
            <p:nvPr/>
          </p:nvSpPr>
          <p:spPr>
            <a:xfrm>
              <a:off x="9264646" y="1457144"/>
              <a:ext cx="1374670"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Claims Processing</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sp>
        <p:nvSpPr>
          <p:cNvPr id="526" name="Google Shape;1222;p22">
            <a:extLst>
              <a:ext uri="{FF2B5EF4-FFF2-40B4-BE49-F238E27FC236}">
                <a16:creationId xmlns:a16="http://schemas.microsoft.com/office/drawing/2014/main" id="{5E6D06E8-6372-4FF1-9FBB-743CF78EB385}"/>
              </a:ext>
            </a:extLst>
          </p:cNvPr>
          <p:cNvSpPr txBox="1"/>
          <p:nvPr/>
        </p:nvSpPr>
        <p:spPr>
          <a:xfrm>
            <a:off x="4633754" y="1225725"/>
            <a:ext cx="1936845" cy="307736"/>
          </a:xfrm>
          <a:prstGeom prst="rect">
            <a:avLst/>
          </a:prstGeom>
          <a:noFill/>
          <a:ln>
            <a:noFill/>
          </a:ln>
        </p:spPr>
        <p:txBody>
          <a:bodyPr spcFirstLastPara="1" wrap="square" lIns="91425" tIns="45700" rIns="91425" bIns="45700" anchor="t" anchorCtr="0">
            <a:spAutoFit/>
          </a:bodyPr>
          <a:lstStyle/>
          <a:p>
            <a:pPr algn="ctr">
              <a:buClr>
                <a:srgbClr val="000000"/>
              </a:buClr>
              <a:buSzPts val="1400"/>
              <a:buFont typeface="Arial"/>
              <a:buNone/>
            </a:pPr>
            <a:r>
              <a:rPr lang="en-US" sz="1400" b="1" kern="0">
                <a:solidFill>
                  <a:srgbClr val="0D234D"/>
                </a:solidFill>
                <a:ea typeface="Calibri"/>
                <a:cs typeface="Calibri"/>
                <a:sym typeface="Calibri"/>
              </a:rPr>
              <a:t>Use Cases</a:t>
            </a:r>
            <a:endParaRPr sz="1400" kern="0">
              <a:solidFill>
                <a:srgbClr val="0D234D"/>
              </a:solidFill>
              <a:latin typeface="Arial"/>
              <a:ea typeface="Arial"/>
              <a:cs typeface="Arial"/>
              <a:sym typeface="Arial"/>
            </a:endParaRPr>
          </a:p>
        </p:txBody>
      </p:sp>
      <p:cxnSp>
        <p:nvCxnSpPr>
          <p:cNvPr id="527" name="Google Shape;1223;p22">
            <a:extLst>
              <a:ext uri="{FF2B5EF4-FFF2-40B4-BE49-F238E27FC236}">
                <a16:creationId xmlns:a16="http://schemas.microsoft.com/office/drawing/2014/main" id="{BB0913BD-83D0-432B-9D60-81D04CDD02FA}"/>
              </a:ext>
            </a:extLst>
          </p:cNvPr>
          <p:cNvCxnSpPr/>
          <p:nvPr/>
        </p:nvCxnSpPr>
        <p:spPr>
          <a:xfrm>
            <a:off x="528576" y="1525275"/>
            <a:ext cx="10000769" cy="0"/>
          </a:xfrm>
          <a:prstGeom prst="straightConnector1">
            <a:avLst/>
          </a:prstGeom>
          <a:noFill/>
          <a:ln w="9525" cap="flat" cmpd="sng">
            <a:solidFill>
              <a:srgbClr val="7F7F7F"/>
            </a:solidFill>
            <a:prstDash val="dashDot"/>
            <a:miter lim="800000"/>
            <a:headEnd type="none" w="sm" len="sm"/>
            <a:tailEnd type="none" w="sm" len="sm"/>
          </a:ln>
        </p:spPr>
      </p:cxnSp>
      <p:grpSp>
        <p:nvGrpSpPr>
          <p:cNvPr id="528" name="Google Shape;1224;p22">
            <a:extLst>
              <a:ext uri="{FF2B5EF4-FFF2-40B4-BE49-F238E27FC236}">
                <a16:creationId xmlns:a16="http://schemas.microsoft.com/office/drawing/2014/main" id="{0712E01E-FAEC-421A-A635-AA6F7A8FDC69}"/>
              </a:ext>
            </a:extLst>
          </p:cNvPr>
          <p:cNvGrpSpPr/>
          <p:nvPr/>
        </p:nvGrpSpPr>
        <p:grpSpPr>
          <a:xfrm>
            <a:off x="5437411" y="1690688"/>
            <a:ext cx="339712" cy="339712"/>
            <a:chOff x="5931235" y="1089696"/>
            <a:chExt cx="339712" cy="339712"/>
          </a:xfrm>
        </p:grpSpPr>
        <p:sp>
          <p:nvSpPr>
            <p:cNvPr id="529" name="Google Shape;1225;p22">
              <a:extLst>
                <a:ext uri="{FF2B5EF4-FFF2-40B4-BE49-F238E27FC236}">
                  <a16:creationId xmlns:a16="http://schemas.microsoft.com/office/drawing/2014/main" id="{73EBC443-B0C4-4BEA-B471-2F0D2C98F078}"/>
                </a:ext>
              </a:extLst>
            </p:cNvPr>
            <p:cNvSpPr/>
            <p:nvPr/>
          </p:nvSpPr>
          <p:spPr>
            <a:xfrm>
              <a:off x="5931235"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nvGrpSpPr>
            <p:cNvPr id="530" name="Google Shape;1226;p22">
              <a:extLst>
                <a:ext uri="{FF2B5EF4-FFF2-40B4-BE49-F238E27FC236}">
                  <a16:creationId xmlns:a16="http://schemas.microsoft.com/office/drawing/2014/main" id="{95080E8B-384D-4083-8683-048F3DDD0A8D}"/>
                </a:ext>
              </a:extLst>
            </p:cNvPr>
            <p:cNvGrpSpPr/>
            <p:nvPr/>
          </p:nvGrpSpPr>
          <p:grpSpPr>
            <a:xfrm>
              <a:off x="6020318" y="1159087"/>
              <a:ext cx="198712" cy="198706"/>
              <a:chOff x="8592069" y="1211553"/>
              <a:chExt cx="198712" cy="198706"/>
            </a:xfrm>
          </p:grpSpPr>
          <p:sp>
            <p:nvSpPr>
              <p:cNvPr id="531" name="Google Shape;1227;p22">
                <a:extLst>
                  <a:ext uri="{FF2B5EF4-FFF2-40B4-BE49-F238E27FC236}">
                    <a16:creationId xmlns:a16="http://schemas.microsoft.com/office/drawing/2014/main" id="{EABF4FD2-9F4C-4341-9856-8A75070B3080}"/>
                  </a:ext>
                </a:extLst>
              </p:cNvPr>
              <p:cNvSpPr/>
              <p:nvPr/>
            </p:nvSpPr>
            <p:spPr>
              <a:xfrm>
                <a:off x="8724506" y="1294301"/>
                <a:ext cx="66275" cy="115958"/>
              </a:xfrm>
              <a:custGeom>
                <a:avLst/>
                <a:gdLst/>
                <a:ahLst/>
                <a:cxnLst/>
                <a:rect l="l" t="t" r="r" b="b"/>
                <a:pathLst>
                  <a:path w="66275" h="115958" extrusionOk="0">
                    <a:moveTo>
                      <a:pt x="32638" y="81347"/>
                    </a:moveTo>
                    <a:lnTo>
                      <a:pt x="49114" y="53862"/>
                    </a:lnTo>
                    <a:lnTo>
                      <a:pt x="37289" y="53862"/>
                    </a:lnTo>
                    <a:cubicBezTo>
                      <a:pt x="35473" y="53888"/>
                      <a:pt x="33741" y="53097"/>
                      <a:pt x="32572" y="51708"/>
                    </a:cubicBezTo>
                    <a:cubicBezTo>
                      <a:pt x="31406" y="50334"/>
                      <a:pt x="30892" y="48522"/>
                      <a:pt x="31161" y="46741"/>
                    </a:cubicBezTo>
                    <a:lnTo>
                      <a:pt x="33398" y="31754"/>
                    </a:lnTo>
                    <a:lnTo>
                      <a:pt x="18082" y="53862"/>
                    </a:lnTo>
                    <a:lnTo>
                      <a:pt x="29011" y="53862"/>
                    </a:lnTo>
                    <a:cubicBezTo>
                      <a:pt x="30784" y="53842"/>
                      <a:pt x="32477" y="54599"/>
                      <a:pt x="33644" y="55933"/>
                    </a:cubicBezTo>
                    <a:cubicBezTo>
                      <a:pt x="34822" y="57270"/>
                      <a:pt x="35365" y="59050"/>
                      <a:pt x="35135" y="60817"/>
                    </a:cubicBezTo>
                    <a:close/>
                    <a:moveTo>
                      <a:pt x="1095" y="56509"/>
                    </a:moveTo>
                    <a:lnTo>
                      <a:pt x="29578" y="15361"/>
                    </a:lnTo>
                    <a:lnTo>
                      <a:pt x="38370" y="2696"/>
                    </a:lnTo>
                    <a:cubicBezTo>
                      <a:pt x="40312" y="-132"/>
                      <a:pt x="44179" y="-850"/>
                      <a:pt x="47007" y="1092"/>
                    </a:cubicBezTo>
                    <a:cubicBezTo>
                      <a:pt x="48976" y="2444"/>
                      <a:pt x="49996" y="4806"/>
                      <a:pt x="49629" y="7167"/>
                    </a:cubicBezTo>
                    <a:lnTo>
                      <a:pt x="44507" y="41443"/>
                    </a:lnTo>
                    <a:lnTo>
                      <a:pt x="60070" y="41443"/>
                    </a:lnTo>
                    <a:cubicBezTo>
                      <a:pt x="62297" y="41453"/>
                      <a:pt x="64350" y="42653"/>
                      <a:pt x="65450" y="44591"/>
                    </a:cubicBezTo>
                    <a:cubicBezTo>
                      <a:pt x="66579" y="46544"/>
                      <a:pt x="66549" y="48958"/>
                      <a:pt x="65371" y="50882"/>
                    </a:cubicBezTo>
                    <a:lnTo>
                      <a:pt x="28101" y="112977"/>
                    </a:lnTo>
                    <a:cubicBezTo>
                      <a:pt x="26982" y="114836"/>
                      <a:pt x="24968" y="115968"/>
                      <a:pt x="22799" y="115958"/>
                    </a:cubicBezTo>
                    <a:cubicBezTo>
                      <a:pt x="19400" y="115987"/>
                      <a:pt x="16621" y="113256"/>
                      <a:pt x="16592" y="109856"/>
                    </a:cubicBezTo>
                    <a:cubicBezTo>
                      <a:pt x="16591" y="109820"/>
                      <a:pt x="16591" y="109783"/>
                      <a:pt x="16592" y="109746"/>
                    </a:cubicBezTo>
                    <a:lnTo>
                      <a:pt x="16592" y="109003"/>
                    </a:lnTo>
                    <a:lnTo>
                      <a:pt x="21973" y="66282"/>
                    </a:lnTo>
                    <a:lnTo>
                      <a:pt x="6261" y="66282"/>
                    </a:lnTo>
                    <a:cubicBezTo>
                      <a:pt x="2833" y="66311"/>
                      <a:pt x="30" y="63556"/>
                      <a:pt x="0" y="60128"/>
                    </a:cubicBezTo>
                    <a:cubicBezTo>
                      <a:pt x="-11" y="58834"/>
                      <a:pt x="383" y="57568"/>
                      <a:pt x="1126" y="56509"/>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32" name="Google Shape;1228;p22">
                <a:extLst>
                  <a:ext uri="{FF2B5EF4-FFF2-40B4-BE49-F238E27FC236}">
                    <a16:creationId xmlns:a16="http://schemas.microsoft.com/office/drawing/2014/main" id="{90E737AE-C3D1-48F6-9520-266B6772172F}"/>
                  </a:ext>
                </a:extLst>
              </p:cNvPr>
              <p:cNvSpPr/>
              <p:nvPr/>
            </p:nvSpPr>
            <p:spPr>
              <a:xfrm>
                <a:off x="8728679" y="1273646"/>
                <a:ext cx="12584" cy="12423"/>
              </a:xfrm>
              <a:custGeom>
                <a:avLst/>
                <a:gdLst/>
                <a:ahLst/>
                <a:cxnLst/>
                <a:rect l="l" t="t" r="r" b="b"/>
                <a:pathLst>
                  <a:path w="12584" h="12423" extrusionOk="0">
                    <a:moveTo>
                      <a:pt x="6207" y="2"/>
                    </a:moveTo>
                    <a:cubicBezTo>
                      <a:pt x="9637" y="-89"/>
                      <a:pt x="12491" y="2617"/>
                      <a:pt x="12582" y="6046"/>
                    </a:cubicBezTo>
                    <a:cubicBezTo>
                      <a:pt x="12673" y="9476"/>
                      <a:pt x="9967" y="12330"/>
                      <a:pt x="6538" y="12421"/>
                    </a:cubicBezTo>
                    <a:cubicBezTo>
                      <a:pt x="6428" y="12424"/>
                      <a:pt x="6318" y="12424"/>
                      <a:pt x="6207" y="12421"/>
                    </a:cubicBezTo>
                    <a:lnTo>
                      <a:pt x="0" y="12421"/>
                    </a:lnTo>
                    <a:lnTo>
                      <a:pt x="0" y="2"/>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33" name="Google Shape;1229;p22">
                <a:extLst>
                  <a:ext uri="{FF2B5EF4-FFF2-40B4-BE49-F238E27FC236}">
                    <a16:creationId xmlns:a16="http://schemas.microsoft.com/office/drawing/2014/main" id="{3E8F1B59-BBC5-40A7-B9A7-920B1BE381CB}"/>
                  </a:ext>
                </a:extLst>
              </p:cNvPr>
              <p:cNvSpPr/>
              <p:nvPr/>
            </p:nvSpPr>
            <p:spPr>
              <a:xfrm>
                <a:off x="8728679" y="1279856"/>
                <a:ext cx="12419" cy="22754"/>
              </a:xfrm>
              <a:custGeom>
                <a:avLst/>
                <a:gdLst/>
                <a:ahLst/>
                <a:cxnLst/>
                <a:rect l="l" t="t" r="r" b="b"/>
                <a:pathLst>
                  <a:path w="12419" h="22754" extrusionOk="0">
                    <a:moveTo>
                      <a:pt x="6207" y="6212"/>
                    </a:moveTo>
                    <a:cubicBezTo>
                      <a:pt x="9628" y="6188"/>
                      <a:pt x="12395" y="3421"/>
                      <a:pt x="12419" y="0"/>
                    </a:cubicBezTo>
                    <a:lnTo>
                      <a:pt x="12419" y="16543"/>
                    </a:lnTo>
                    <a:cubicBezTo>
                      <a:pt x="12406" y="17782"/>
                      <a:pt x="12032" y="18990"/>
                      <a:pt x="11342" y="20020"/>
                    </a:cubicBezTo>
                    <a:cubicBezTo>
                      <a:pt x="10203" y="21742"/>
                      <a:pt x="8271" y="22771"/>
                      <a:pt x="6207" y="22754"/>
                    </a:cubicBezTo>
                    <a:cubicBezTo>
                      <a:pt x="2788" y="22728"/>
                      <a:pt x="24" y="19962"/>
                      <a:pt x="0" y="16543"/>
                    </a:cubicBezTo>
                    <a:lnTo>
                      <a:pt x="0" y="6212"/>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34" name="Google Shape;1230;p22">
                <a:extLst>
                  <a:ext uri="{FF2B5EF4-FFF2-40B4-BE49-F238E27FC236}">
                    <a16:creationId xmlns:a16="http://schemas.microsoft.com/office/drawing/2014/main" id="{F4BCA83F-729D-43C4-A5D2-6FB1A2366581}"/>
                  </a:ext>
                </a:extLst>
              </p:cNvPr>
              <p:cNvSpPr/>
              <p:nvPr/>
            </p:nvSpPr>
            <p:spPr>
              <a:xfrm>
                <a:off x="8604488" y="1273648"/>
                <a:ext cx="124190" cy="12419"/>
              </a:xfrm>
              <a:custGeom>
                <a:avLst/>
                <a:gdLst/>
                <a:ahLst/>
                <a:cxnLst/>
                <a:rect l="l" t="t" r="r" b="b"/>
                <a:pathLst>
                  <a:path w="124190" h="12419" extrusionOk="0">
                    <a:moveTo>
                      <a:pt x="0" y="0"/>
                    </a:moveTo>
                    <a:lnTo>
                      <a:pt x="124191" y="0"/>
                    </a:lnTo>
                    <a:lnTo>
                      <a:pt x="124191" y="12419"/>
                    </a:lnTo>
                    <a:lnTo>
                      <a:pt x="0" y="12419"/>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35" name="Google Shape;1231;p22">
                <a:extLst>
                  <a:ext uri="{FF2B5EF4-FFF2-40B4-BE49-F238E27FC236}">
                    <a16:creationId xmlns:a16="http://schemas.microsoft.com/office/drawing/2014/main" id="{D3ABAC3E-9B47-414B-9518-01B82E6967F7}"/>
                  </a:ext>
                </a:extLst>
              </p:cNvPr>
              <p:cNvSpPr/>
              <p:nvPr/>
            </p:nvSpPr>
            <p:spPr>
              <a:xfrm>
                <a:off x="8604488" y="1335742"/>
                <a:ext cx="103641" cy="12423"/>
              </a:xfrm>
              <a:custGeom>
                <a:avLst/>
                <a:gdLst/>
                <a:ahLst/>
                <a:cxnLst/>
                <a:rect l="l" t="t" r="r" b="b"/>
                <a:pathLst>
                  <a:path w="103641" h="12423" extrusionOk="0">
                    <a:moveTo>
                      <a:pt x="97265" y="2"/>
                    </a:moveTo>
                    <a:cubicBezTo>
                      <a:pt x="100694" y="-89"/>
                      <a:pt x="103548" y="2617"/>
                      <a:pt x="103639" y="6046"/>
                    </a:cubicBezTo>
                    <a:cubicBezTo>
                      <a:pt x="103730" y="9476"/>
                      <a:pt x="101025" y="12330"/>
                      <a:pt x="97595" y="12421"/>
                    </a:cubicBezTo>
                    <a:cubicBezTo>
                      <a:pt x="97485" y="12424"/>
                      <a:pt x="97375" y="12424"/>
                      <a:pt x="97265" y="12421"/>
                    </a:cubicBezTo>
                    <a:lnTo>
                      <a:pt x="0" y="12421"/>
                    </a:lnTo>
                    <a:lnTo>
                      <a:pt x="0" y="2"/>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36" name="Google Shape;1232;p22">
                <a:extLst>
                  <a:ext uri="{FF2B5EF4-FFF2-40B4-BE49-F238E27FC236}">
                    <a16:creationId xmlns:a16="http://schemas.microsoft.com/office/drawing/2014/main" id="{8D25CCE9-C58D-493D-9C40-6B1899356221}"/>
                  </a:ext>
                </a:extLst>
              </p:cNvPr>
              <p:cNvSpPr/>
              <p:nvPr/>
            </p:nvSpPr>
            <p:spPr>
              <a:xfrm>
                <a:off x="8691422" y="1244673"/>
                <a:ext cx="16555" cy="16555"/>
              </a:xfrm>
              <a:custGeom>
                <a:avLst/>
                <a:gdLst/>
                <a:ahLst/>
                <a:cxnLst/>
                <a:rect l="l" t="t" r="r" b="b"/>
                <a:pathLst>
                  <a:path w="16555" h="16555" extrusionOk="0">
                    <a:moveTo>
                      <a:pt x="16556" y="8278"/>
                    </a:moveTo>
                    <a:cubicBezTo>
                      <a:pt x="16556" y="12850"/>
                      <a:pt x="12850" y="16556"/>
                      <a:pt x="8278" y="16556"/>
                    </a:cubicBezTo>
                    <a:cubicBezTo>
                      <a:pt x="3706" y="16556"/>
                      <a:pt x="0" y="12850"/>
                      <a:pt x="0" y="8278"/>
                    </a:cubicBezTo>
                    <a:cubicBezTo>
                      <a:pt x="0" y="3706"/>
                      <a:pt x="3706" y="0"/>
                      <a:pt x="8278" y="0"/>
                    </a:cubicBezTo>
                    <a:cubicBezTo>
                      <a:pt x="12850" y="0"/>
                      <a:pt x="16556" y="3706"/>
                      <a:pt x="16556" y="8278"/>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37" name="Google Shape;1233;p22">
                <a:extLst>
                  <a:ext uri="{FF2B5EF4-FFF2-40B4-BE49-F238E27FC236}">
                    <a16:creationId xmlns:a16="http://schemas.microsoft.com/office/drawing/2014/main" id="{433A899D-6505-42BD-B02A-4CBD1505DC54}"/>
                  </a:ext>
                </a:extLst>
              </p:cNvPr>
              <p:cNvSpPr/>
              <p:nvPr/>
            </p:nvSpPr>
            <p:spPr>
              <a:xfrm>
                <a:off x="8658305" y="1244673"/>
                <a:ext cx="16555" cy="16555"/>
              </a:xfrm>
              <a:custGeom>
                <a:avLst/>
                <a:gdLst/>
                <a:ahLst/>
                <a:cxnLst/>
                <a:rect l="l" t="t" r="r" b="b"/>
                <a:pathLst>
                  <a:path w="16555" h="16555" extrusionOk="0">
                    <a:moveTo>
                      <a:pt x="16556" y="8278"/>
                    </a:moveTo>
                    <a:cubicBezTo>
                      <a:pt x="16556" y="12850"/>
                      <a:pt x="12850" y="16556"/>
                      <a:pt x="8278" y="16556"/>
                    </a:cubicBezTo>
                    <a:cubicBezTo>
                      <a:pt x="3706" y="16556"/>
                      <a:pt x="0" y="12850"/>
                      <a:pt x="0" y="8278"/>
                    </a:cubicBezTo>
                    <a:cubicBezTo>
                      <a:pt x="0" y="3706"/>
                      <a:pt x="3706" y="0"/>
                      <a:pt x="8278" y="0"/>
                    </a:cubicBezTo>
                    <a:cubicBezTo>
                      <a:pt x="12850" y="0"/>
                      <a:pt x="16556" y="3706"/>
                      <a:pt x="16556" y="8278"/>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38" name="Google Shape;1234;p22">
                <a:extLst>
                  <a:ext uri="{FF2B5EF4-FFF2-40B4-BE49-F238E27FC236}">
                    <a16:creationId xmlns:a16="http://schemas.microsoft.com/office/drawing/2014/main" id="{B7EFD960-2833-40DC-A065-511D61C0D62F}"/>
                  </a:ext>
                </a:extLst>
              </p:cNvPr>
              <p:cNvSpPr/>
              <p:nvPr/>
            </p:nvSpPr>
            <p:spPr>
              <a:xfrm>
                <a:off x="8625189" y="1244673"/>
                <a:ext cx="16555" cy="16555"/>
              </a:xfrm>
              <a:custGeom>
                <a:avLst/>
                <a:gdLst/>
                <a:ahLst/>
                <a:cxnLst/>
                <a:rect l="l" t="t" r="r" b="b"/>
                <a:pathLst>
                  <a:path w="16555" h="16555" extrusionOk="0">
                    <a:moveTo>
                      <a:pt x="16556" y="8278"/>
                    </a:moveTo>
                    <a:cubicBezTo>
                      <a:pt x="16556" y="12850"/>
                      <a:pt x="12850" y="16556"/>
                      <a:pt x="8278" y="16556"/>
                    </a:cubicBezTo>
                    <a:cubicBezTo>
                      <a:pt x="3706" y="16556"/>
                      <a:pt x="0" y="12850"/>
                      <a:pt x="0" y="8278"/>
                    </a:cubicBezTo>
                    <a:cubicBezTo>
                      <a:pt x="0" y="3706"/>
                      <a:pt x="3706" y="0"/>
                      <a:pt x="8278" y="0"/>
                    </a:cubicBezTo>
                    <a:cubicBezTo>
                      <a:pt x="12850" y="0"/>
                      <a:pt x="16556" y="3706"/>
                      <a:pt x="16556" y="8278"/>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39" name="Google Shape;1235;p22">
                <a:extLst>
                  <a:ext uri="{FF2B5EF4-FFF2-40B4-BE49-F238E27FC236}">
                    <a16:creationId xmlns:a16="http://schemas.microsoft.com/office/drawing/2014/main" id="{05C0E936-B337-4630-BED3-D1904E49857F}"/>
                  </a:ext>
                </a:extLst>
              </p:cNvPr>
              <p:cNvSpPr/>
              <p:nvPr/>
            </p:nvSpPr>
            <p:spPr>
              <a:xfrm>
                <a:off x="8596353" y="1335744"/>
                <a:ext cx="8134" cy="12419"/>
              </a:xfrm>
              <a:custGeom>
                <a:avLst/>
                <a:gdLst/>
                <a:ahLst/>
                <a:cxnLst/>
                <a:rect l="l" t="t" r="r" b="b"/>
                <a:pathLst>
                  <a:path w="8134" h="12419" extrusionOk="0">
                    <a:moveTo>
                      <a:pt x="8135" y="0"/>
                    </a:moveTo>
                    <a:lnTo>
                      <a:pt x="8135" y="12419"/>
                    </a:lnTo>
                    <a:lnTo>
                      <a:pt x="6047" y="12419"/>
                    </a:lnTo>
                    <a:cubicBezTo>
                      <a:pt x="2617" y="12328"/>
                      <a:pt x="-89" y="9474"/>
                      <a:pt x="2" y="6044"/>
                    </a:cubicBezTo>
                    <a:cubicBezTo>
                      <a:pt x="90" y="2743"/>
                      <a:pt x="2745" y="88"/>
                      <a:pt x="6047"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40" name="Google Shape;1236;p22">
                <a:extLst>
                  <a:ext uri="{FF2B5EF4-FFF2-40B4-BE49-F238E27FC236}">
                    <a16:creationId xmlns:a16="http://schemas.microsoft.com/office/drawing/2014/main" id="{A4726A95-67F2-4A2D-BE1A-5B08AC0DA794}"/>
                  </a:ext>
                </a:extLst>
              </p:cNvPr>
              <p:cNvSpPr/>
              <p:nvPr/>
            </p:nvSpPr>
            <p:spPr>
              <a:xfrm>
                <a:off x="8592230" y="1273648"/>
                <a:ext cx="12258" cy="12419"/>
              </a:xfrm>
              <a:custGeom>
                <a:avLst/>
                <a:gdLst/>
                <a:ahLst/>
                <a:cxnLst/>
                <a:rect l="l" t="t" r="r" b="b"/>
                <a:pathLst>
                  <a:path w="12258" h="12419" extrusionOk="0">
                    <a:moveTo>
                      <a:pt x="12258" y="0"/>
                    </a:moveTo>
                    <a:lnTo>
                      <a:pt x="12258" y="12419"/>
                    </a:lnTo>
                    <a:lnTo>
                      <a:pt x="6047" y="12419"/>
                    </a:lnTo>
                    <a:cubicBezTo>
                      <a:pt x="2617" y="12328"/>
                      <a:pt x="-89" y="9474"/>
                      <a:pt x="2" y="6044"/>
                    </a:cubicBezTo>
                    <a:cubicBezTo>
                      <a:pt x="90" y="2743"/>
                      <a:pt x="2745" y="88"/>
                      <a:pt x="6047"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41" name="Google Shape;1237;p22">
                <a:extLst>
                  <a:ext uri="{FF2B5EF4-FFF2-40B4-BE49-F238E27FC236}">
                    <a16:creationId xmlns:a16="http://schemas.microsoft.com/office/drawing/2014/main" id="{5C0DEA71-EDAF-4D6A-8CC0-84AC21A7D203}"/>
                  </a:ext>
                </a:extLst>
              </p:cNvPr>
              <p:cNvSpPr/>
              <p:nvPr/>
            </p:nvSpPr>
            <p:spPr>
              <a:xfrm>
                <a:off x="8592069" y="1211553"/>
                <a:ext cx="149029" cy="68302"/>
              </a:xfrm>
              <a:custGeom>
                <a:avLst/>
                <a:gdLst/>
                <a:ahLst/>
                <a:cxnLst/>
                <a:rect l="l" t="t" r="r" b="b"/>
                <a:pathLst>
                  <a:path w="149029" h="68302" extrusionOk="0">
                    <a:moveTo>
                      <a:pt x="0" y="22768"/>
                    </a:moveTo>
                    <a:cubicBezTo>
                      <a:pt x="-7" y="10201"/>
                      <a:pt x="10174" y="7"/>
                      <a:pt x="22741" y="0"/>
                    </a:cubicBezTo>
                    <a:cubicBezTo>
                      <a:pt x="22750" y="0"/>
                      <a:pt x="22759" y="0"/>
                      <a:pt x="22768" y="0"/>
                    </a:cubicBezTo>
                    <a:lnTo>
                      <a:pt x="126262" y="0"/>
                    </a:lnTo>
                    <a:cubicBezTo>
                      <a:pt x="138828" y="-7"/>
                      <a:pt x="149022" y="10174"/>
                      <a:pt x="149029" y="22741"/>
                    </a:cubicBezTo>
                    <a:cubicBezTo>
                      <a:pt x="149029" y="22750"/>
                      <a:pt x="149029" y="22759"/>
                      <a:pt x="149029" y="22768"/>
                    </a:cubicBezTo>
                    <a:lnTo>
                      <a:pt x="149029" y="68303"/>
                    </a:lnTo>
                    <a:cubicBezTo>
                      <a:pt x="149003" y="64884"/>
                      <a:pt x="146236" y="62119"/>
                      <a:pt x="142817" y="62095"/>
                    </a:cubicBezTo>
                    <a:lnTo>
                      <a:pt x="136610" y="62095"/>
                    </a:lnTo>
                    <a:lnTo>
                      <a:pt x="136610" y="22768"/>
                    </a:lnTo>
                    <a:cubicBezTo>
                      <a:pt x="136607" y="17053"/>
                      <a:pt x="131976" y="12422"/>
                      <a:pt x="126262" y="12419"/>
                    </a:cubicBezTo>
                    <a:lnTo>
                      <a:pt x="22768" y="12419"/>
                    </a:lnTo>
                    <a:cubicBezTo>
                      <a:pt x="17053" y="12422"/>
                      <a:pt x="12422" y="17053"/>
                      <a:pt x="12419" y="22768"/>
                    </a:cubicBezTo>
                    <a:lnTo>
                      <a:pt x="12419" y="62095"/>
                    </a:lnTo>
                    <a:lnTo>
                      <a:pt x="6207" y="62095"/>
                    </a:lnTo>
                    <a:cubicBezTo>
                      <a:pt x="2789" y="62119"/>
                      <a:pt x="24" y="64884"/>
                      <a:pt x="0" y="6830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42" name="Google Shape;1238;p22">
                <a:extLst>
                  <a:ext uri="{FF2B5EF4-FFF2-40B4-BE49-F238E27FC236}">
                    <a16:creationId xmlns:a16="http://schemas.microsoft.com/office/drawing/2014/main" id="{4A52BC42-B0E1-4A48-850D-20F1EEAB75D3}"/>
                  </a:ext>
                </a:extLst>
              </p:cNvPr>
              <p:cNvSpPr/>
              <p:nvPr/>
            </p:nvSpPr>
            <p:spPr>
              <a:xfrm>
                <a:off x="8592069" y="1279856"/>
                <a:ext cx="132308" cy="130402"/>
              </a:xfrm>
              <a:custGeom>
                <a:avLst/>
                <a:gdLst/>
                <a:ahLst/>
                <a:cxnLst/>
                <a:rect l="l" t="t" r="r" b="b"/>
                <a:pathLst>
                  <a:path w="132308" h="130402" extrusionOk="0">
                    <a:moveTo>
                      <a:pt x="4141" y="62095"/>
                    </a:moveTo>
                    <a:cubicBezTo>
                      <a:pt x="4163" y="65509"/>
                      <a:pt x="6918" y="68274"/>
                      <a:pt x="10331" y="68307"/>
                    </a:cubicBezTo>
                    <a:lnTo>
                      <a:pt x="12402" y="68307"/>
                    </a:lnTo>
                    <a:lnTo>
                      <a:pt x="12402" y="107635"/>
                    </a:lnTo>
                    <a:cubicBezTo>
                      <a:pt x="12404" y="113349"/>
                      <a:pt x="17036" y="117981"/>
                      <a:pt x="22750" y="117984"/>
                    </a:cubicBezTo>
                    <a:lnTo>
                      <a:pt x="126262" y="117984"/>
                    </a:lnTo>
                    <a:cubicBezTo>
                      <a:pt x="129691" y="118075"/>
                      <a:pt x="132397" y="120929"/>
                      <a:pt x="132306" y="124358"/>
                    </a:cubicBezTo>
                    <a:cubicBezTo>
                      <a:pt x="132218" y="127659"/>
                      <a:pt x="129563" y="130315"/>
                      <a:pt x="126262" y="130403"/>
                    </a:cubicBezTo>
                    <a:lnTo>
                      <a:pt x="22768" y="130403"/>
                    </a:lnTo>
                    <a:cubicBezTo>
                      <a:pt x="10201" y="130410"/>
                      <a:pt x="7" y="120228"/>
                      <a:pt x="0" y="107661"/>
                    </a:cubicBezTo>
                    <a:cubicBezTo>
                      <a:pt x="0" y="107653"/>
                      <a:pt x="0" y="107644"/>
                      <a:pt x="0" y="107635"/>
                    </a:cubicBezTo>
                    <a:lnTo>
                      <a:pt x="0" y="0"/>
                    </a:lnTo>
                    <a:cubicBezTo>
                      <a:pt x="22" y="3420"/>
                      <a:pt x="2787" y="6188"/>
                      <a:pt x="6207" y="6212"/>
                    </a:cubicBezTo>
                    <a:lnTo>
                      <a:pt x="12419" y="6212"/>
                    </a:lnTo>
                    <a:lnTo>
                      <a:pt x="12419" y="55888"/>
                    </a:lnTo>
                    <a:lnTo>
                      <a:pt x="10331" y="55888"/>
                    </a:lnTo>
                    <a:cubicBezTo>
                      <a:pt x="6920" y="55922"/>
                      <a:pt x="4165" y="58684"/>
                      <a:pt x="4141" y="62095"/>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grpSp>
        <p:nvGrpSpPr>
          <p:cNvPr id="543" name="Google Shape;1239;p22">
            <a:extLst>
              <a:ext uri="{FF2B5EF4-FFF2-40B4-BE49-F238E27FC236}">
                <a16:creationId xmlns:a16="http://schemas.microsoft.com/office/drawing/2014/main" id="{B124FD24-304E-42EA-9322-555732CC3A61}"/>
              </a:ext>
            </a:extLst>
          </p:cNvPr>
          <p:cNvGrpSpPr/>
          <p:nvPr/>
        </p:nvGrpSpPr>
        <p:grpSpPr>
          <a:xfrm>
            <a:off x="7340622" y="2432181"/>
            <a:ext cx="3196473" cy="259939"/>
            <a:chOff x="7819455" y="1831189"/>
            <a:chExt cx="3196473" cy="259939"/>
          </a:xfrm>
        </p:grpSpPr>
        <p:cxnSp>
          <p:nvCxnSpPr>
            <p:cNvPr id="544" name="Google Shape;1240;p22">
              <a:extLst>
                <a:ext uri="{FF2B5EF4-FFF2-40B4-BE49-F238E27FC236}">
                  <a16:creationId xmlns:a16="http://schemas.microsoft.com/office/drawing/2014/main" id="{D21E1CD0-A45B-42E9-B35B-160253ACAAE7}"/>
                </a:ext>
              </a:extLst>
            </p:cNvPr>
            <p:cNvCxnSpPr/>
            <p:nvPr/>
          </p:nvCxnSpPr>
          <p:spPr>
            <a:xfrm>
              <a:off x="8085163" y="1831189"/>
              <a:ext cx="2930765" cy="0"/>
            </a:xfrm>
            <a:prstGeom prst="straightConnector1">
              <a:avLst/>
            </a:prstGeom>
            <a:noFill/>
            <a:ln w="9525" cap="flat" cmpd="sng">
              <a:solidFill>
                <a:srgbClr val="7F7F7F"/>
              </a:solidFill>
              <a:prstDash val="dashDot"/>
              <a:miter lim="800000"/>
              <a:headEnd type="none" w="sm" len="sm"/>
              <a:tailEnd type="none" w="sm" len="sm"/>
            </a:ln>
          </p:spPr>
        </p:cxnSp>
        <p:cxnSp>
          <p:nvCxnSpPr>
            <p:cNvPr id="545" name="Google Shape;1241;p22">
              <a:extLst>
                <a:ext uri="{FF2B5EF4-FFF2-40B4-BE49-F238E27FC236}">
                  <a16:creationId xmlns:a16="http://schemas.microsoft.com/office/drawing/2014/main" id="{6FAD19CF-C184-409E-8DD0-9C480985B0F6}"/>
                </a:ext>
              </a:extLst>
            </p:cNvPr>
            <p:cNvCxnSpPr/>
            <p:nvPr/>
          </p:nvCxnSpPr>
          <p:spPr>
            <a:xfrm flipH="1">
              <a:off x="7819455" y="1831421"/>
              <a:ext cx="265112" cy="259707"/>
            </a:xfrm>
            <a:prstGeom prst="straightConnector1">
              <a:avLst/>
            </a:prstGeom>
            <a:noFill/>
            <a:ln w="9525" cap="flat" cmpd="sng">
              <a:solidFill>
                <a:srgbClr val="7F7F7F"/>
              </a:solidFill>
              <a:prstDash val="dashDot"/>
              <a:miter lim="800000"/>
              <a:headEnd type="none" w="sm" len="sm"/>
              <a:tailEnd type="none" w="sm" len="sm"/>
            </a:ln>
          </p:spPr>
        </p:cxnSp>
      </p:grpSp>
      <p:grpSp>
        <p:nvGrpSpPr>
          <p:cNvPr id="546" name="Google Shape;1242;p22">
            <a:extLst>
              <a:ext uri="{FF2B5EF4-FFF2-40B4-BE49-F238E27FC236}">
                <a16:creationId xmlns:a16="http://schemas.microsoft.com/office/drawing/2014/main" id="{7E1364A1-F754-48ED-973D-CE627BCAAF9C}"/>
              </a:ext>
            </a:extLst>
          </p:cNvPr>
          <p:cNvGrpSpPr/>
          <p:nvPr/>
        </p:nvGrpSpPr>
        <p:grpSpPr>
          <a:xfrm flipH="1">
            <a:off x="532176" y="2427184"/>
            <a:ext cx="3184151" cy="259939"/>
            <a:chOff x="7819455" y="1831189"/>
            <a:chExt cx="3184151" cy="259939"/>
          </a:xfrm>
        </p:grpSpPr>
        <p:cxnSp>
          <p:nvCxnSpPr>
            <p:cNvPr id="547" name="Google Shape;1243;p22">
              <a:extLst>
                <a:ext uri="{FF2B5EF4-FFF2-40B4-BE49-F238E27FC236}">
                  <a16:creationId xmlns:a16="http://schemas.microsoft.com/office/drawing/2014/main" id="{7218CE24-4777-439A-B9F8-9062FECC3A0D}"/>
                </a:ext>
              </a:extLst>
            </p:cNvPr>
            <p:cNvCxnSpPr/>
            <p:nvPr/>
          </p:nvCxnSpPr>
          <p:spPr>
            <a:xfrm>
              <a:off x="8085163" y="1831189"/>
              <a:ext cx="2918443" cy="0"/>
            </a:xfrm>
            <a:prstGeom prst="straightConnector1">
              <a:avLst/>
            </a:prstGeom>
            <a:noFill/>
            <a:ln w="9525" cap="flat" cmpd="sng">
              <a:solidFill>
                <a:srgbClr val="7F7F7F"/>
              </a:solidFill>
              <a:prstDash val="dashDot"/>
              <a:miter lim="800000"/>
              <a:headEnd type="none" w="sm" len="sm"/>
              <a:tailEnd type="none" w="sm" len="sm"/>
            </a:ln>
          </p:spPr>
        </p:cxnSp>
        <p:cxnSp>
          <p:nvCxnSpPr>
            <p:cNvPr id="548" name="Google Shape;1244;p22">
              <a:extLst>
                <a:ext uri="{FF2B5EF4-FFF2-40B4-BE49-F238E27FC236}">
                  <a16:creationId xmlns:a16="http://schemas.microsoft.com/office/drawing/2014/main" id="{4642FA8F-51EA-4F87-BB74-555BB14E5BF5}"/>
                </a:ext>
              </a:extLst>
            </p:cNvPr>
            <p:cNvCxnSpPr/>
            <p:nvPr/>
          </p:nvCxnSpPr>
          <p:spPr>
            <a:xfrm flipH="1">
              <a:off x="7819455" y="1831421"/>
              <a:ext cx="265112" cy="259707"/>
            </a:xfrm>
            <a:prstGeom prst="straightConnector1">
              <a:avLst/>
            </a:prstGeom>
            <a:noFill/>
            <a:ln w="9525" cap="flat" cmpd="sng">
              <a:solidFill>
                <a:srgbClr val="7F7F7F"/>
              </a:solidFill>
              <a:prstDash val="dashDot"/>
              <a:miter lim="800000"/>
              <a:headEnd type="none" w="sm" len="sm"/>
              <a:tailEnd type="none" w="sm" len="sm"/>
            </a:ln>
          </p:spPr>
        </p:cxnSp>
      </p:grpSp>
      <p:grpSp>
        <p:nvGrpSpPr>
          <p:cNvPr id="549" name="Google Shape;1245;p22">
            <a:extLst>
              <a:ext uri="{FF2B5EF4-FFF2-40B4-BE49-F238E27FC236}">
                <a16:creationId xmlns:a16="http://schemas.microsoft.com/office/drawing/2014/main" id="{53547EEF-0241-4386-A2A0-BAADBA4E2CE9}"/>
              </a:ext>
            </a:extLst>
          </p:cNvPr>
          <p:cNvGrpSpPr/>
          <p:nvPr/>
        </p:nvGrpSpPr>
        <p:grpSpPr>
          <a:xfrm>
            <a:off x="6129635" y="1690688"/>
            <a:ext cx="1374670" cy="613629"/>
            <a:chOff x="6693993" y="1089696"/>
            <a:chExt cx="1374670" cy="613629"/>
          </a:xfrm>
        </p:grpSpPr>
        <p:sp>
          <p:nvSpPr>
            <p:cNvPr id="550" name="Google Shape;1246;p22">
              <a:extLst>
                <a:ext uri="{FF2B5EF4-FFF2-40B4-BE49-F238E27FC236}">
                  <a16:creationId xmlns:a16="http://schemas.microsoft.com/office/drawing/2014/main" id="{A7AFF870-93DC-4CC1-BEA7-8E2361BC1539}"/>
                </a:ext>
              </a:extLst>
            </p:cNvPr>
            <p:cNvSpPr/>
            <p:nvPr/>
          </p:nvSpPr>
          <p:spPr>
            <a:xfrm>
              <a:off x="7216562"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sp>
          <p:nvSpPr>
            <p:cNvPr id="551" name="Google Shape;1247;p22">
              <a:extLst>
                <a:ext uri="{FF2B5EF4-FFF2-40B4-BE49-F238E27FC236}">
                  <a16:creationId xmlns:a16="http://schemas.microsoft.com/office/drawing/2014/main" id="{70928364-7CDB-42B2-A425-A3E5FB23EEDE}"/>
                </a:ext>
              </a:extLst>
            </p:cNvPr>
            <p:cNvSpPr txBox="1"/>
            <p:nvPr/>
          </p:nvSpPr>
          <p:spPr>
            <a:xfrm>
              <a:off x="6693993" y="1457144"/>
              <a:ext cx="1374670"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Session Management</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nvGrpSpPr>
            <p:cNvPr id="552" name="Google Shape;1248;p22">
              <a:extLst>
                <a:ext uri="{FF2B5EF4-FFF2-40B4-BE49-F238E27FC236}">
                  <a16:creationId xmlns:a16="http://schemas.microsoft.com/office/drawing/2014/main" id="{FDC1C499-9ABD-4184-92DF-408BF364A2F9}"/>
                </a:ext>
              </a:extLst>
            </p:cNvPr>
            <p:cNvGrpSpPr/>
            <p:nvPr/>
          </p:nvGrpSpPr>
          <p:grpSpPr>
            <a:xfrm>
              <a:off x="7274248" y="1138644"/>
              <a:ext cx="227437" cy="256363"/>
              <a:chOff x="7274248" y="1138644"/>
              <a:chExt cx="227437" cy="256363"/>
            </a:xfrm>
          </p:grpSpPr>
          <p:sp>
            <p:nvSpPr>
              <p:cNvPr id="553" name="Google Shape;1249;p22">
                <a:extLst>
                  <a:ext uri="{FF2B5EF4-FFF2-40B4-BE49-F238E27FC236}">
                    <a16:creationId xmlns:a16="http://schemas.microsoft.com/office/drawing/2014/main" id="{7D9BD29B-C220-40B4-BEF4-FE11A80A3436}"/>
                  </a:ext>
                </a:extLst>
              </p:cNvPr>
              <p:cNvSpPr/>
              <p:nvPr/>
            </p:nvSpPr>
            <p:spPr>
              <a:xfrm>
                <a:off x="7328536" y="1205832"/>
                <a:ext cx="118859" cy="87623"/>
              </a:xfrm>
              <a:custGeom>
                <a:avLst/>
                <a:gdLst/>
                <a:ahLst/>
                <a:cxnLst/>
                <a:rect l="l" t="t" r="r" b="b"/>
                <a:pathLst>
                  <a:path w="118859" h="87623" extrusionOk="0">
                    <a:moveTo>
                      <a:pt x="102018" y="39868"/>
                    </a:moveTo>
                    <a:cubicBezTo>
                      <a:pt x="106289" y="35640"/>
                      <a:pt x="108941" y="29779"/>
                      <a:pt x="108941" y="23308"/>
                    </a:cubicBezTo>
                    <a:cubicBezTo>
                      <a:pt x="108941" y="10456"/>
                      <a:pt x="98482" y="0"/>
                      <a:pt x="85627" y="0"/>
                    </a:cubicBezTo>
                    <a:cubicBezTo>
                      <a:pt x="75722" y="0"/>
                      <a:pt x="66942" y="6279"/>
                      <a:pt x="63664" y="15481"/>
                    </a:cubicBezTo>
                    <a:cubicBezTo>
                      <a:pt x="62290" y="15228"/>
                      <a:pt x="60877" y="15088"/>
                      <a:pt x="59430" y="15088"/>
                    </a:cubicBezTo>
                    <a:cubicBezTo>
                      <a:pt x="57984" y="15088"/>
                      <a:pt x="56571" y="15228"/>
                      <a:pt x="55196" y="15481"/>
                    </a:cubicBezTo>
                    <a:cubicBezTo>
                      <a:pt x="51918" y="6279"/>
                      <a:pt x="43138" y="0"/>
                      <a:pt x="33233" y="0"/>
                    </a:cubicBezTo>
                    <a:cubicBezTo>
                      <a:pt x="20378" y="0"/>
                      <a:pt x="9920" y="10456"/>
                      <a:pt x="9920" y="23308"/>
                    </a:cubicBezTo>
                    <a:cubicBezTo>
                      <a:pt x="9920" y="29779"/>
                      <a:pt x="12571" y="35640"/>
                      <a:pt x="16843" y="39868"/>
                    </a:cubicBezTo>
                    <a:cubicBezTo>
                      <a:pt x="6596" y="45705"/>
                      <a:pt x="0" y="56758"/>
                      <a:pt x="0" y="68778"/>
                    </a:cubicBezTo>
                    <a:cubicBezTo>
                      <a:pt x="0" y="70853"/>
                      <a:pt x="1681" y="72534"/>
                      <a:pt x="3755" y="72534"/>
                    </a:cubicBezTo>
                    <a:cubicBezTo>
                      <a:pt x="5829" y="72534"/>
                      <a:pt x="7511" y="70853"/>
                      <a:pt x="7511" y="68778"/>
                    </a:cubicBezTo>
                    <a:cubicBezTo>
                      <a:pt x="7511" y="58162"/>
                      <a:pt x="14158" y="48521"/>
                      <a:pt x="24065" y="44740"/>
                    </a:cubicBezTo>
                    <a:cubicBezTo>
                      <a:pt x="26881" y="45949"/>
                      <a:pt x="29980" y="46621"/>
                      <a:pt x="33233" y="46621"/>
                    </a:cubicBezTo>
                    <a:cubicBezTo>
                      <a:pt x="34666" y="46621"/>
                      <a:pt x="36085" y="46483"/>
                      <a:pt x="37474" y="46227"/>
                    </a:cubicBezTo>
                    <a:cubicBezTo>
                      <a:pt x="38662" y="49547"/>
                      <a:pt x="40579" y="52521"/>
                      <a:pt x="43036" y="54955"/>
                    </a:cubicBezTo>
                    <a:cubicBezTo>
                      <a:pt x="32696" y="60809"/>
                      <a:pt x="26198" y="71780"/>
                      <a:pt x="26198" y="83868"/>
                    </a:cubicBezTo>
                    <a:cubicBezTo>
                      <a:pt x="26198" y="85943"/>
                      <a:pt x="27880" y="87624"/>
                      <a:pt x="29954" y="87624"/>
                    </a:cubicBezTo>
                    <a:cubicBezTo>
                      <a:pt x="32028" y="87624"/>
                      <a:pt x="33709" y="85943"/>
                      <a:pt x="33709" y="83868"/>
                    </a:cubicBezTo>
                    <a:cubicBezTo>
                      <a:pt x="33709" y="73507"/>
                      <a:pt x="39876" y="64203"/>
                      <a:pt x="49419" y="60167"/>
                    </a:cubicBezTo>
                    <a:cubicBezTo>
                      <a:pt x="49675" y="60059"/>
                      <a:pt x="49911" y="59924"/>
                      <a:pt x="50128" y="59770"/>
                    </a:cubicBezTo>
                    <a:cubicBezTo>
                      <a:pt x="52979" y="61016"/>
                      <a:pt x="56124" y="61712"/>
                      <a:pt x="59430" y="61712"/>
                    </a:cubicBezTo>
                    <a:cubicBezTo>
                      <a:pt x="62685" y="61712"/>
                      <a:pt x="65784" y="61040"/>
                      <a:pt x="68600" y="59830"/>
                    </a:cubicBezTo>
                    <a:cubicBezTo>
                      <a:pt x="78503" y="63611"/>
                      <a:pt x="85151" y="73262"/>
                      <a:pt x="85151" y="83868"/>
                    </a:cubicBezTo>
                    <a:cubicBezTo>
                      <a:pt x="85151" y="85943"/>
                      <a:pt x="86833" y="87624"/>
                      <a:pt x="88907" y="87624"/>
                    </a:cubicBezTo>
                    <a:cubicBezTo>
                      <a:pt x="90981" y="87624"/>
                      <a:pt x="92662" y="85943"/>
                      <a:pt x="92662" y="83868"/>
                    </a:cubicBezTo>
                    <a:cubicBezTo>
                      <a:pt x="92662" y="71859"/>
                      <a:pt x="86064" y="60797"/>
                      <a:pt x="75820" y="54958"/>
                    </a:cubicBezTo>
                    <a:cubicBezTo>
                      <a:pt x="78279" y="52524"/>
                      <a:pt x="80198" y="49549"/>
                      <a:pt x="81386" y="46227"/>
                    </a:cubicBezTo>
                    <a:cubicBezTo>
                      <a:pt x="82775" y="46483"/>
                      <a:pt x="84194" y="46621"/>
                      <a:pt x="85627" y="46621"/>
                    </a:cubicBezTo>
                    <a:cubicBezTo>
                      <a:pt x="88881" y="46621"/>
                      <a:pt x="91979" y="45949"/>
                      <a:pt x="94795" y="44740"/>
                    </a:cubicBezTo>
                    <a:cubicBezTo>
                      <a:pt x="104702" y="48521"/>
                      <a:pt x="111349" y="58161"/>
                      <a:pt x="111349" y="68778"/>
                    </a:cubicBezTo>
                    <a:cubicBezTo>
                      <a:pt x="111349" y="70853"/>
                      <a:pt x="113030" y="72534"/>
                      <a:pt x="115104" y="72534"/>
                    </a:cubicBezTo>
                    <a:cubicBezTo>
                      <a:pt x="117178" y="72534"/>
                      <a:pt x="118860" y="70853"/>
                      <a:pt x="118860" y="68778"/>
                    </a:cubicBezTo>
                    <a:cubicBezTo>
                      <a:pt x="118861" y="56757"/>
                      <a:pt x="112264" y="45705"/>
                      <a:pt x="102018" y="39868"/>
                    </a:cubicBezTo>
                    <a:close/>
                    <a:moveTo>
                      <a:pt x="36119" y="38401"/>
                    </a:moveTo>
                    <a:cubicBezTo>
                      <a:pt x="36119" y="38548"/>
                      <a:pt x="36127" y="38694"/>
                      <a:pt x="36130" y="38840"/>
                    </a:cubicBezTo>
                    <a:cubicBezTo>
                      <a:pt x="35184" y="39017"/>
                      <a:pt x="34215" y="39111"/>
                      <a:pt x="33233" y="39111"/>
                    </a:cubicBezTo>
                    <a:cubicBezTo>
                      <a:pt x="24520" y="39111"/>
                      <a:pt x="17431" y="32022"/>
                      <a:pt x="17431" y="23308"/>
                    </a:cubicBezTo>
                    <a:cubicBezTo>
                      <a:pt x="17431" y="14598"/>
                      <a:pt x="24520" y="7511"/>
                      <a:pt x="33233" y="7511"/>
                    </a:cubicBezTo>
                    <a:cubicBezTo>
                      <a:pt x="39956" y="7511"/>
                      <a:pt x="45911" y="11776"/>
                      <a:pt x="48127" y="18022"/>
                    </a:cubicBezTo>
                    <a:cubicBezTo>
                      <a:pt x="40972" y="22007"/>
                      <a:pt x="36119" y="29646"/>
                      <a:pt x="36119" y="38401"/>
                    </a:cubicBezTo>
                    <a:close/>
                    <a:moveTo>
                      <a:pt x="43630" y="38401"/>
                    </a:moveTo>
                    <a:cubicBezTo>
                      <a:pt x="43630" y="29688"/>
                      <a:pt x="50718" y="22600"/>
                      <a:pt x="59431" y="22600"/>
                    </a:cubicBezTo>
                    <a:cubicBezTo>
                      <a:pt x="68144" y="22600"/>
                      <a:pt x="75232" y="29688"/>
                      <a:pt x="75232" y="38401"/>
                    </a:cubicBezTo>
                    <a:cubicBezTo>
                      <a:pt x="75232" y="47114"/>
                      <a:pt x="68144" y="54202"/>
                      <a:pt x="59431" y="54202"/>
                    </a:cubicBezTo>
                    <a:cubicBezTo>
                      <a:pt x="50718" y="54202"/>
                      <a:pt x="43630" y="47113"/>
                      <a:pt x="43630" y="38401"/>
                    </a:cubicBezTo>
                    <a:close/>
                    <a:moveTo>
                      <a:pt x="82731" y="38840"/>
                    </a:moveTo>
                    <a:cubicBezTo>
                      <a:pt x="82733" y="38694"/>
                      <a:pt x="82742" y="38548"/>
                      <a:pt x="82742" y="38401"/>
                    </a:cubicBezTo>
                    <a:cubicBezTo>
                      <a:pt x="82742" y="29646"/>
                      <a:pt x="77889" y="22007"/>
                      <a:pt x="70734" y="18023"/>
                    </a:cubicBezTo>
                    <a:cubicBezTo>
                      <a:pt x="72950" y="11777"/>
                      <a:pt x="78905" y="7511"/>
                      <a:pt x="85627" y="7511"/>
                    </a:cubicBezTo>
                    <a:cubicBezTo>
                      <a:pt x="94341" y="7511"/>
                      <a:pt x="101430" y="14598"/>
                      <a:pt x="101430" y="23309"/>
                    </a:cubicBezTo>
                    <a:cubicBezTo>
                      <a:pt x="101430" y="32022"/>
                      <a:pt x="94341" y="39111"/>
                      <a:pt x="85627" y="39111"/>
                    </a:cubicBezTo>
                    <a:cubicBezTo>
                      <a:pt x="84646" y="39111"/>
                      <a:pt x="83677" y="39017"/>
                      <a:pt x="82731" y="3884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54" name="Google Shape;1250;p22">
                <a:extLst>
                  <a:ext uri="{FF2B5EF4-FFF2-40B4-BE49-F238E27FC236}">
                    <a16:creationId xmlns:a16="http://schemas.microsoft.com/office/drawing/2014/main" id="{5225F466-108A-4BE8-84EB-3AF8C5154724}"/>
                  </a:ext>
                </a:extLst>
              </p:cNvPr>
              <p:cNvSpPr/>
              <p:nvPr/>
            </p:nvSpPr>
            <p:spPr>
              <a:xfrm>
                <a:off x="7274248" y="1138644"/>
                <a:ext cx="227437" cy="256363"/>
              </a:xfrm>
              <a:custGeom>
                <a:avLst/>
                <a:gdLst/>
                <a:ahLst/>
                <a:cxnLst/>
                <a:rect l="l" t="t" r="r" b="b"/>
                <a:pathLst>
                  <a:path w="227437" h="256363" extrusionOk="0">
                    <a:moveTo>
                      <a:pt x="210972" y="162300"/>
                    </a:moveTo>
                    <a:lnTo>
                      <a:pt x="210972" y="94039"/>
                    </a:lnTo>
                    <a:cubicBezTo>
                      <a:pt x="220333" y="92272"/>
                      <a:pt x="227437" y="84039"/>
                      <a:pt x="227437" y="74172"/>
                    </a:cubicBezTo>
                    <a:cubicBezTo>
                      <a:pt x="227437" y="63021"/>
                      <a:pt x="218366" y="53950"/>
                      <a:pt x="207215" y="53950"/>
                    </a:cubicBezTo>
                    <a:cubicBezTo>
                      <a:pt x="201087" y="53950"/>
                      <a:pt x="195590" y="56694"/>
                      <a:pt x="191879" y="61013"/>
                    </a:cubicBezTo>
                    <a:lnTo>
                      <a:pt x="132802" y="26902"/>
                    </a:lnTo>
                    <a:cubicBezTo>
                      <a:pt x="133536" y="24809"/>
                      <a:pt x="133941" y="22562"/>
                      <a:pt x="133941" y="20221"/>
                    </a:cubicBezTo>
                    <a:cubicBezTo>
                      <a:pt x="133941" y="9071"/>
                      <a:pt x="124869" y="0"/>
                      <a:pt x="113719" y="0"/>
                    </a:cubicBezTo>
                    <a:cubicBezTo>
                      <a:pt x="102569" y="0"/>
                      <a:pt x="93497" y="9071"/>
                      <a:pt x="93497" y="20222"/>
                    </a:cubicBezTo>
                    <a:cubicBezTo>
                      <a:pt x="93497" y="22563"/>
                      <a:pt x="93901" y="24809"/>
                      <a:pt x="94636" y="26902"/>
                    </a:cubicBezTo>
                    <a:lnTo>
                      <a:pt x="35558" y="61013"/>
                    </a:lnTo>
                    <a:cubicBezTo>
                      <a:pt x="31847" y="56694"/>
                      <a:pt x="26351" y="53950"/>
                      <a:pt x="20222" y="53950"/>
                    </a:cubicBezTo>
                    <a:cubicBezTo>
                      <a:pt x="9071" y="53950"/>
                      <a:pt x="0" y="63021"/>
                      <a:pt x="0" y="74172"/>
                    </a:cubicBezTo>
                    <a:cubicBezTo>
                      <a:pt x="0" y="84039"/>
                      <a:pt x="7104" y="92272"/>
                      <a:pt x="16465" y="94039"/>
                    </a:cubicBezTo>
                    <a:lnTo>
                      <a:pt x="16465" y="162300"/>
                    </a:lnTo>
                    <a:cubicBezTo>
                      <a:pt x="7104" y="164066"/>
                      <a:pt x="0" y="172300"/>
                      <a:pt x="0" y="182166"/>
                    </a:cubicBezTo>
                    <a:cubicBezTo>
                      <a:pt x="0" y="193317"/>
                      <a:pt x="9071" y="202389"/>
                      <a:pt x="20222" y="202389"/>
                    </a:cubicBezTo>
                    <a:cubicBezTo>
                      <a:pt x="26341" y="202389"/>
                      <a:pt x="31829" y="199653"/>
                      <a:pt x="35541" y="195346"/>
                    </a:cubicBezTo>
                    <a:lnTo>
                      <a:pt x="94635" y="229463"/>
                    </a:lnTo>
                    <a:cubicBezTo>
                      <a:pt x="93901" y="231555"/>
                      <a:pt x="93497" y="233802"/>
                      <a:pt x="93497" y="236142"/>
                    </a:cubicBezTo>
                    <a:cubicBezTo>
                      <a:pt x="93497" y="247293"/>
                      <a:pt x="102568" y="256364"/>
                      <a:pt x="113719" y="256364"/>
                    </a:cubicBezTo>
                    <a:cubicBezTo>
                      <a:pt x="124870" y="256364"/>
                      <a:pt x="133941" y="247293"/>
                      <a:pt x="133941" y="236142"/>
                    </a:cubicBezTo>
                    <a:cubicBezTo>
                      <a:pt x="133941" y="233802"/>
                      <a:pt x="133537" y="231555"/>
                      <a:pt x="132803" y="229463"/>
                    </a:cubicBezTo>
                    <a:lnTo>
                      <a:pt x="191897" y="195346"/>
                    </a:lnTo>
                    <a:cubicBezTo>
                      <a:pt x="195609" y="199654"/>
                      <a:pt x="201097" y="202389"/>
                      <a:pt x="207216" y="202389"/>
                    </a:cubicBezTo>
                    <a:cubicBezTo>
                      <a:pt x="218366" y="202389"/>
                      <a:pt x="227438" y="193317"/>
                      <a:pt x="227438" y="182166"/>
                    </a:cubicBezTo>
                    <a:cubicBezTo>
                      <a:pt x="227437" y="172299"/>
                      <a:pt x="220333" y="164066"/>
                      <a:pt x="210972" y="162300"/>
                    </a:cubicBezTo>
                    <a:close/>
                    <a:moveTo>
                      <a:pt x="207215" y="61461"/>
                    </a:moveTo>
                    <a:cubicBezTo>
                      <a:pt x="214224" y="61461"/>
                      <a:pt x="219927" y="67163"/>
                      <a:pt x="219927" y="74172"/>
                    </a:cubicBezTo>
                    <a:cubicBezTo>
                      <a:pt x="219927" y="81181"/>
                      <a:pt x="214224" y="86884"/>
                      <a:pt x="207215" y="86884"/>
                    </a:cubicBezTo>
                    <a:cubicBezTo>
                      <a:pt x="200206" y="86884"/>
                      <a:pt x="194503" y="81181"/>
                      <a:pt x="194503" y="74172"/>
                    </a:cubicBezTo>
                    <a:cubicBezTo>
                      <a:pt x="194503" y="67163"/>
                      <a:pt x="200206" y="61461"/>
                      <a:pt x="207215" y="61461"/>
                    </a:cubicBezTo>
                    <a:close/>
                    <a:moveTo>
                      <a:pt x="113719" y="7511"/>
                    </a:moveTo>
                    <a:cubicBezTo>
                      <a:pt x="120728" y="7511"/>
                      <a:pt x="126431" y="13213"/>
                      <a:pt x="126431" y="20222"/>
                    </a:cubicBezTo>
                    <a:cubicBezTo>
                      <a:pt x="126431" y="27224"/>
                      <a:pt x="120738" y="32922"/>
                      <a:pt x="113738" y="32933"/>
                    </a:cubicBezTo>
                    <a:cubicBezTo>
                      <a:pt x="113732" y="32933"/>
                      <a:pt x="113725" y="32932"/>
                      <a:pt x="113719" y="32932"/>
                    </a:cubicBezTo>
                    <a:cubicBezTo>
                      <a:pt x="113712" y="32932"/>
                      <a:pt x="113706" y="32933"/>
                      <a:pt x="113699" y="32933"/>
                    </a:cubicBezTo>
                    <a:cubicBezTo>
                      <a:pt x="106699" y="32922"/>
                      <a:pt x="101007" y="27224"/>
                      <a:pt x="101007" y="20222"/>
                    </a:cubicBezTo>
                    <a:cubicBezTo>
                      <a:pt x="101007" y="13213"/>
                      <a:pt x="106709" y="7511"/>
                      <a:pt x="113719" y="7511"/>
                    </a:cubicBezTo>
                    <a:close/>
                    <a:moveTo>
                      <a:pt x="7511" y="74172"/>
                    </a:moveTo>
                    <a:cubicBezTo>
                      <a:pt x="7511" y="67163"/>
                      <a:pt x="13213" y="61461"/>
                      <a:pt x="20222" y="61461"/>
                    </a:cubicBezTo>
                    <a:cubicBezTo>
                      <a:pt x="27231" y="61461"/>
                      <a:pt x="32934" y="67163"/>
                      <a:pt x="32934" y="74172"/>
                    </a:cubicBezTo>
                    <a:cubicBezTo>
                      <a:pt x="32934" y="81181"/>
                      <a:pt x="27231" y="86884"/>
                      <a:pt x="20222" y="86884"/>
                    </a:cubicBezTo>
                    <a:cubicBezTo>
                      <a:pt x="13213" y="86884"/>
                      <a:pt x="7511" y="81181"/>
                      <a:pt x="7511" y="74172"/>
                    </a:cubicBezTo>
                    <a:close/>
                    <a:moveTo>
                      <a:pt x="20222" y="194877"/>
                    </a:moveTo>
                    <a:cubicBezTo>
                      <a:pt x="13213" y="194877"/>
                      <a:pt x="7511" y="189175"/>
                      <a:pt x="7511" y="182166"/>
                    </a:cubicBezTo>
                    <a:cubicBezTo>
                      <a:pt x="7511" y="175157"/>
                      <a:pt x="13213" y="169454"/>
                      <a:pt x="20222" y="169454"/>
                    </a:cubicBezTo>
                    <a:cubicBezTo>
                      <a:pt x="27231" y="169454"/>
                      <a:pt x="32934" y="175157"/>
                      <a:pt x="32934" y="182166"/>
                    </a:cubicBezTo>
                    <a:cubicBezTo>
                      <a:pt x="32934" y="189175"/>
                      <a:pt x="27231" y="194877"/>
                      <a:pt x="20222" y="194877"/>
                    </a:cubicBezTo>
                    <a:close/>
                    <a:moveTo>
                      <a:pt x="113719" y="248853"/>
                    </a:moveTo>
                    <a:cubicBezTo>
                      <a:pt x="106710" y="248853"/>
                      <a:pt x="101007" y="243150"/>
                      <a:pt x="101007" y="236141"/>
                    </a:cubicBezTo>
                    <a:cubicBezTo>
                      <a:pt x="101007" y="229132"/>
                      <a:pt x="106710" y="223430"/>
                      <a:pt x="113719" y="223430"/>
                    </a:cubicBezTo>
                    <a:cubicBezTo>
                      <a:pt x="120728" y="223430"/>
                      <a:pt x="126431" y="229132"/>
                      <a:pt x="126431" y="236141"/>
                    </a:cubicBezTo>
                    <a:cubicBezTo>
                      <a:pt x="126431" y="243150"/>
                      <a:pt x="120728" y="248853"/>
                      <a:pt x="113719" y="248853"/>
                    </a:cubicBezTo>
                    <a:close/>
                    <a:moveTo>
                      <a:pt x="129038" y="222963"/>
                    </a:moveTo>
                    <a:cubicBezTo>
                      <a:pt x="126106" y="219559"/>
                      <a:pt x="122062" y="217140"/>
                      <a:pt x="117474" y="216274"/>
                    </a:cubicBezTo>
                    <a:lnTo>
                      <a:pt x="117474" y="201807"/>
                    </a:lnTo>
                    <a:cubicBezTo>
                      <a:pt x="117474" y="199732"/>
                      <a:pt x="115792" y="198051"/>
                      <a:pt x="113718" y="198051"/>
                    </a:cubicBezTo>
                    <a:cubicBezTo>
                      <a:pt x="111644" y="198051"/>
                      <a:pt x="109963" y="199732"/>
                      <a:pt x="109963" y="201807"/>
                    </a:cubicBezTo>
                    <a:lnTo>
                      <a:pt x="109963" y="216274"/>
                    </a:lnTo>
                    <a:cubicBezTo>
                      <a:pt x="105375" y="217140"/>
                      <a:pt x="101332" y="219559"/>
                      <a:pt x="98399" y="222963"/>
                    </a:cubicBezTo>
                    <a:lnTo>
                      <a:pt x="39305" y="188847"/>
                    </a:lnTo>
                    <a:cubicBezTo>
                      <a:pt x="40040" y="186754"/>
                      <a:pt x="40444" y="184507"/>
                      <a:pt x="40444" y="182166"/>
                    </a:cubicBezTo>
                    <a:cubicBezTo>
                      <a:pt x="40444" y="179824"/>
                      <a:pt x="40039" y="177574"/>
                      <a:pt x="39303" y="175480"/>
                    </a:cubicBezTo>
                    <a:lnTo>
                      <a:pt x="51836" y="168242"/>
                    </a:lnTo>
                    <a:cubicBezTo>
                      <a:pt x="53632" y="167205"/>
                      <a:pt x="54247" y="164908"/>
                      <a:pt x="53210" y="163112"/>
                    </a:cubicBezTo>
                    <a:cubicBezTo>
                      <a:pt x="52173" y="161316"/>
                      <a:pt x="49876" y="160701"/>
                      <a:pt x="48079" y="161738"/>
                    </a:cubicBezTo>
                    <a:lnTo>
                      <a:pt x="35536" y="168982"/>
                    </a:lnTo>
                    <a:cubicBezTo>
                      <a:pt x="32603" y="165580"/>
                      <a:pt x="28561" y="163164"/>
                      <a:pt x="23975" y="162299"/>
                    </a:cubicBezTo>
                    <a:lnTo>
                      <a:pt x="23975" y="94039"/>
                    </a:lnTo>
                    <a:cubicBezTo>
                      <a:pt x="28563" y="93175"/>
                      <a:pt x="32605" y="90757"/>
                      <a:pt x="35538" y="87353"/>
                    </a:cubicBezTo>
                    <a:lnTo>
                      <a:pt x="48099" y="94607"/>
                    </a:lnTo>
                    <a:cubicBezTo>
                      <a:pt x="48690" y="94949"/>
                      <a:pt x="49336" y="95111"/>
                      <a:pt x="49974" y="95111"/>
                    </a:cubicBezTo>
                    <a:cubicBezTo>
                      <a:pt x="51271" y="95111"/>
                      <a:pt x="52533" y="94437"/>
                      <a:pt x="53229" y="93233"/>
                    </a:cubicBezTo>
                    <a:cubicBezTo>
                      <a:pt x="54266" y="91437"/>
                      <a:pt x="53651" y="89140"/>
                      <a:pt x="51855" y="88103"/>
                    </a:cubicBezTo>
                    <a:lnTo>
                      <a:pt x="39303" y="80855"/>
                    </a:lnTo>
                    <a:cubicBezTo>
                      <a:pt x="40039" y="78761"/>
                      <a:pt x="40443" y="76513"/>
                      <a:pt x="40443" y="74172"/>
                    </a:cubicBezTo>
                    <a:cubicBezTo>
                      <a:pt x="40443" y="71841"/>
                      <a:pt x="40042" y="69603"/>
                      <a:pt x="39312" y="67517"/>
                    </a:cubicBezTo>
                    <a:lnTo>
                      <a:pt x="98399" y="33401"/>
                    </a:lnTo>
                    <a:cubicBezTo>
                      <a:pt x="101331" y="36805"/>
                      <a:pt x="105374" y="39223"/>
                      <a:pt x="109962" y="40089"/>
                    </a:cubicBezTo>
                    <a:lnTo>
                      <a:pt x="109962" y="54558"/>
                    </a:lnTo>
                    <a:cubicBezTo>
                      <a:pt x="109962" y="56632"/>
                      <a:pt x="111643" y="58313"/>
                      <a:pt x="113717" y="58313"/>
                    </a:cubicBezTo>
                    <a:cubicBezTo>
                      <a:pt x="115791" y="58313"/>
                      <a:pt x="117472" y="56632"/>
                      <a:pt x="117472" y="54558"/>
                    </a:cubicBezTo>
                    <a:lnTo>
                      <a:pt x="117472" y="40089"/>
                    </a:lnTo>
                    <a:cubicBezTo>
                      <a:pt x="122060" y="39223"/>
                      <a:pt x="126103" y="36805"/>
                      <a:pt x="129035" y="33401"/>
                    </a:cubicBezTo>
                    <a:lnTo>
                      <a:pt x="188121" y="67517"/>
                    </a:lnTo>
                    <a:cubicBezTo>
                      <a:pt x="187392" y="69603"/>
                      <a:pt x="186991" y="71841"/>
                      <a:pt x="186991" y="74172"/>
                    </a:cubicBezTo>
                    <a:cubicBezTo>
                      <a:pt x="186991" y="76513"/>
                      <a:pt x="187395" y="78761"/>
                      <a:pt x="188130" y="80855"/>
                    </a:cubicBezTo>
                    <a:lnTo>
                      <a:pt x="175579" y="88103"/>
                    </a:lnTo>
                    <a:cubicBezTo>
                      <a:pt x="173783" y="89140"/>
                      <a:pt x="173168" y="91437"/>
                      <a:pt x="174205" y="93233"/>
                    </a:cubicBezTo>
                    <a:cubicBezTo>
                      <a:pt x="174901" y="94437"/>
                      <a:pt x="176163" y="95111"/>
                      <a:pt x="177460" y="95111"/>
                    </a:cubicBezTo>
                    <a:cubicBezTo>
                      <a:pt x="178097" y="95111"/>
                      <a:pt x="178743" y="94949"/>
                      <a:pt x="179335" y="94607"/>
                    </a:cubicBezTo>
                    <a:lnTo>
                      <a:pt x="191896" y="87353"/>
                    </a:lnTo>
                    <a:cubicBezTo>
                      <a:pt x="194829" y="90757"/>
                      <a:pt x="198872" y="93175"/>
                      <a:pt x="203459" y="94039"/>
                    </a:cubicBezTo>
                    <a:lnTo>
                      <a:pt x="203459" y="162299"/>
                    </a:lnTo>
                    <a:cubicBezTo>
                      <a:pt x="198873" y="163164"/>
                      <a:pt x="194831" y="165580"/>
                      <a:pt x="191898" y="168982"/>
                    </a:cubicBezTo>
                    <a:lnTo>
                      <a:pt x="179354" y="161738"/>
                    </a:lnTo>
                    <a:cubicBezTo>
                      <a:pt x="177558" y="160702"/>
                      <a:pt x="175262" y="161316"/>
                      <a:pt x="174224" y="163112"/>
                    </a:cubicBezTo>
                    <a:cubicBezTo>
                      <a:pt x="173187" y="164908"/>
                      <a:pt x="173802" y="167205"/>
                      <a:pt x="175598" y="168242"/>
                    </a:cubicBezTo>
                    <a:lnTo>
                      <a:pt x="188131" y="175480"/>
                    </a:lnTo>
                    <a:cubicBezTo>
                      <a:pt x="187395" y="177574"/>
                      <a:pt x="186990" y="179824"/>
                      <a:pt x="186990" y="182166"/>
                    </a:cubicBezTo>
                    <a:cubicBezTo>
                      <a:pt x="186990" y="184507"/>
                      <a:pt x="187394" y="186754"/>
                      <a:pt x="188129" y="188847"/>
                    </a:cubicBezTo>
                    <a:close/>
                    <a:moveTo>
                      <a:pt x="207215" y="194877"/>
                    </a:moveTo>
                    <a:cubicBezTo>
                      <a:pt x="200206" y="194877"/>
                      <a:pt x="194503" y="189175"/>
                      <a:pt x="194503" y="182166"/>
                    </a:cubicBezTo>
                    <a:cubicBezTo>
                      <a:pt x="194503" y="175157"/>
                      <a:pt x="200206" y="169454"/>
                      <a:pt x="207215" y="169454"/>
                    </a:cubicBezTo>
                    <a:cubicBezTo>
                      <a:pt x="214224" y="169454"/>
                      <a:pt x="219927" y="175157"/>
                      <a:pt x="219927" y="182166"/>
                    </a:cubicBezTo>
                    <a:cubicBezTo>
                      <a:pt x="219927" y="189175"/>
                      <a:pt x="214224" y="194877"/>
                      <a:pt x="207215" y="194877"/>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55" name="Google Shape;1251;p22">
                <a:extLst>
                  <a:ext uri="{FF2B5EF4-FFF2-40B4-BE49-F238E27FC236}">
                    <a16:creationId xmlns:a16="http://schemas.microsoft.com/office/drawing/2014/main" id="{D72FE3E4-15D8-44B6-846D-BD719F5F9AE5}"/>
                  </a:ext>
                </a:extLst>
              </p:cNvPr>
              <p:cNvSpPr/>
              <p:nvPr/>
            </p:nvSpPr>
            <p:spPr>
              <a:xfrm>
                <a:off x="7404489" y="1305626"/>
                <a:ext cx="18686" cy="7510"/>
              </a:xfrm>
              <a:custGeom>
                <a:avLst/>
                <a:gdLst/>
                <a:ahLst/>
                <a:cxnLst/>
                <a:rect l="l" t="t" r="r" b="b"/>
                <a:pathLst>
                  <a:path w="18686" h="7510" extrusionOk="0">
                    <a:moveTo>
                      <a:pt x="14931" y="0"/>
                    </a:moveTo>
                    <a:lnTo>
                      <a:pt x="3755" y="0"/>
                    </a:lnTo>
                    <a:cubicBezTo>
                      <a:pt x="1681" y="0"/>
                      <a:pt x="0" y="1681"/>
                      <a:pt x="0" y="3755"/>
                    </a:cubicBezTo>
                    <a:cubicBezTo>
                      <a:pt x="0" y="5830"/>
                      <a:pt x="1681" y="7511"/>
                      <a:pt x="3755" y="7511"/>
                    </a:cubicBezTo>
                    <a:lnTo>
                      <a:pt x="14931" y="7511"/>
                    </a:lnTo>
                    <a:cubicBezTo>
                      <a:pt x="17005" y="7511"/>
                      <a:pt x="18687" y="5830"/>
                      <a:pt x="18687" y="3755"/>
                    </a:cubicBezTo>
                    <a:cubicBezTo>
                      <a:pt x="18687" y="1681"/>
                      <a:pt x="17005" y="0"/>
                      <a:pt x="14931"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56" name="Google Shape;1252;p22">
                <a:extLst>
                  <a:ext uri="{FF2B5EF4-FFF2-40B4-BE49-F238E27FC236}">
                    <a16:creationId xmlns:a16="http://schemas.microsoft.com/office/drawing/2014/main" id="{D01C2DF2-B1E5-4012-848A-07EA9DEAD555}"/>
                  </a:ext>
                </a:extLst>
              </p:cNvPr>
              <p:cNvSpPr/>
              <p:nvPr/>
            </p:nvSpPr>
            <p:spPr>
              <a:xfrm>
                <a:off x="7352757" y="1320335"/>
                <a:ext cx="70419" cy="7510"/>
              </a:xfrm>
              <a:custGeom>
                <a:avLst/>
                <a:gdLst/>
                <a:ahLst/>
                <a:cxnLst/>
                <a:rect l="l" t="t" r="r" b="b"/>
                <a:pathLst>
                  <a:path w="70419" h="7510" extrusionOk="0">
                    <a:moveTo>
                      <a:pt x="66663" y="0"/>
                    </a:moveTo>
                    <a:lnTo>
                      <a:pt x="3755" y="0"/>
                    </a:lnTo>
                    <a:cubicBezTo>
                      <a:pt x="1681" y="0"/>
                      <a:pt x="0" y="1681"/>
                      <a:pt x="0" y="3755"/>
                    </a:cubicBezTo>
                    <a:cubicBezTo>
                      <a:pt x="0" y="5830"/>
                      <a:pt x="1681" y="7511"/>
                      <a:pt x="3755" y="7511"/>
                    </a:cubicBezTo>
                    <a:lnTo>
                      <a:pt x="66664" y="7511"/>
                    </a:lnTo>
                    <a:cubicBezTo>
                      <a:pt x="68738" y="7511"/>
                      <a:pt x="70419" y="5830"/>
                      <a:pt x="70419" y="3755"/>
                    </a:cubicBezTo>
                    <a:cubicBezTo>
                      <a:pt x="70419" y="1681"/>
                      <a:pt x="68737" y="0"/>
                      <a:pt x="66663"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57" name="Google Shape;1253;p22">
                <a:extLst>
                  <a:ext uri="{FF2B5EF4-FFF2-40B4-BE49-F238E27FC236}">
                    <a16:creationId xmlns:a16="http://schemas.microsoft.com/office/drawing/2014/main" id="{0847D3B3-CDCA-4190-92A4-8A417EAF45B3}"/>
                  </a:ext>
                </a:extLst>
              </p:cNvPr>
              <p:cNvSpPr/>
              <p:nvPr/>
            </p:nvSpPr>
            <p:spPr>
              <a:xfrm>
                <a:off x="7352757" y="1305626"/>
                <a:ext cx="7562" cy="7510"/>
              </a:xfrm>
              <a:custGeom>
                <a:avLst/>
                <a:gdLst/>
                <a:ahLst/>
                <a:cxnLst/>
                <a:rect l="l" t="t" r="r" b="b"/>
                <a:pathLst>
                  <a:path w="7562" h="7510" extrusionOk="0">
                    <a:moveTo>
                      <a:pt x="3755" y="7511"/>
                    </a:moveTo>
                    <a:lnTo>
                      <a:pt x="3807" y="7511"/>
                    </a:lnTo>
                    <a:cubicBezTo>
                      <a:pt x="5881" y="7511"/>
                      <a:pt x="7563" y="5830"/>
                      <a:pt x="7563" y="3755"/>
                    </a:cubicBezTo>
                    <a:cubicBezTo>
                      <a:pt x="7563" y="1681"/>
                      <a:pt x="5881" y="0"/>
                      <a:pt x="3807" y="0"/>
                    </a:cubicBezTo>
                    <a:lnTo>
                      <a:pt x="3755" y="0"/>
                    </a:lnTo>
                    <a:cubicBezTo>
                      <a:pt x="1681" y="0"/>
                      <a:pt x="0" y="1681"/>
                      <a:pt x="0" y="3755"/>
                    </a:cubicBezTo>
                    <a:cubicBezTo>
                      <a:pt x="0" y="5830"/>
                      <a:pt x="1681" y="7511"/>
                      <a:pt x="3755" y="7511"/>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58" name="Google Shape;1254;p22">
                <a:extLst>
                  <a:ext uri="{FF2B5EF4-FFF2-40B4-BE49-F238E27FC236}">
                    <a16:creationId xmlns:a16="http://schemas.microsoft.com/office/drawing/2014/main" id="{A4D8F560-B664-4C61-86D5-882588863B76}"/>
                  </a:ext>
                </a:extLst>
              </p:cNvPr>
              <p:cNvSpPr/>
              <p:nvPr/>
            </p:nvSpPr>
            <p:spPr>
              <a:xfrm>
                <a:off x="7365764" y="1305626"/>
                <a:ext cx="7562" cy="7510"/>
              </a:xfrm>
              <a:custGeom>
                <a:avLst/>
                <a:gdLst/>
                <a:ahLst/>
                <a:cxnLst/>
                <a:rect l="l" t="t" r="r" b="b"/>
                <a:pathLst>
                  <a:path w="7562" h="7510" extrusionOk="0">
                    <a:moveTo>
                      <a:pt x="3807" y="7511"/>
                    </a:moveTo>
                    <a:cubicBezTo>
                      <a:pt x="5881" y="7511"/>
                      <a:pt x="7563" y="5830"/>
                      <a:pt x="7563" y="3755"/>
                    </a:cubicBezTo>
                    <a:cubicBezTo>
                      <a:pt x="7563" y="1681"/>
                      <a:pt x="5881" y="0"/>
                      <a:pt x="3807" y="0"/>
                    </a:cubicBezTo>
                    <a:lnTo>
                      <a:pt x="3755" y="0"/>
                    </a:lnTo>
                    <a:cubicBezTo>
                      <a:pt x="1681" y="0"/>
                      <a:pt x="0" y="1681"/>
                      <a:pt x="0" y="3755"/>
                    </a:cubicBezTo>
                    <a:cubicBezTo>
                      <a:pt x="0" y="5830"/>
                      <a:pt x="1681" y="7511"/>
                      <a:pt x="3755" y="7511"/>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559" name="Google Shape;1255;p22">
                <a:extLst>
                  <a:ext uri="{FF2B5EF4-FFF2-40B4-BE49-F238E27FC236}">
                    <a16:creationId xmlns:a16="http://schemas.microsoft.com/office/drawing/2014/main" id="{D38058B0-94AD-4261-9E9C-BEF0707B625D}"/>
                  </a:ext>
                </a:extLst>
              </p:cNvPr>
              <p:cNvSpPr/>
              <p:nvPr/>
            </p:nvSpPr>
            <p:spPr>
              <a:xfrm>
                <a:off x="7378772" y="1305626"/>
                <a:ext cx="7562" cy="7510"/>
              </a:xfrm>
              <a:custGeom>
                <a:avLst/>
                <a:gdLst/>
                <a:ahLst/>
                <a:cxnLst/>
                <a:rect l="l" t="t" r="r" b="b"/>
                <a:pathLst>
                  <a:path w="7562" h="7510" extrusionOk="0">
                    <a:moveTo>
                      <a:pt x="3807" y="7511"/>
                    </a:moveTo>
                    <a:cubicBezTo>
                      <a:pt x="5881" y="7511"/>
                      <a:pt x="7563" y="5830"/>
                      <a:pt x="7563" y="3755"/>
                    </a:cubicBezTo>
                    <a:cubicBezTo>
                      <a:pt x="7563" y="1681"/>
                      <a:pt x="5881" y="0"/>
                      <a:pt x="3807" y="0"/>
                    </a:cubicBezTo>
                    <a:lnTo>
                      <a:pt x="3755" y="0"/>
                    </a:lnTo>
                    <a:cubicBezTo>
                      <a:pt x="1681" y="0"/>
                      <a:pt x="0" y="1681"/>
                      <a:pt x="0" y="3755"/>
                    </a:cubicBezTo>
                    <a:cubicBezTo>
                      <a:pt x="0" y="5830"/>
                      <a:pt x="1681" y="7511"/>
                      <a:pt x="3755" y="7511"/>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grpSp>
        <p:nvGrpSpPr>
          <p:cNvPr id="560" name="Google Shape;1256;p22">
            <a:extLst>
              <a:ext uri="{FF2B5EF4-FFF2-40B4-BE49-F238E27FC236}">
                <a16:creationId xmlns:a16="http://schemas.microsoft.com/office/drawing/2014/main" id="{2FFA11AB-968B-4092-BB60-CB52505C7A3C}"/>
              </a:ext>
            </a:extLst>
          </p:cNvPr>
          <p:cNvGrpSpPr/>
          <p:nvPr/>
        </p:nvGrpSpPr>
        <p:grpSpPr>
          <a:xfrm>
            <a:off x="405837" y="6083354"/>
            <a:ext cx="10240277" cy="626198"/>
            <a:chOff x="952107" y="5482362"/>
            <a:chExt cx="10240277" cy="626198"/>
          </a:xfrm>
        </p:grpSpPr>
        <p:grpSp>
          <p:nvGrpSpPr>
            <p:cNvPr id="561" name="Google Shape;1257;p22">
              <a:extLst>
                <a:ext uri="{FF2B5EF4-FFF2-40B4-BE49-F238E27FC236}">
                  <a16:creationId xmlns:a16="http://schemas.microsoft.com/office/drawing/2014/main" id="{0F8412A9-B9DF-45AD-B2AC-F23B6D99DE7E}"/>
                </a:ext>
              </a:extLst>
            </p:cNvPr>
            <p:cNvGrpSpPr/>
            <p:nvPr/>
          </p:nvGrpSpPr>
          <p:grpSpPr>
            <a:xfrm>
              <a:off x="4827984" y="5498074"/>
              <a:ext cx="1366888" cy="610486"/>
              <a:chOff x="4827984" y="5498074"/>
              <a:chExt cx="1366888" cy="610486"/>
            </a:xfrm>
          </p:grpSpPr>
          <p:sp>
            <p:nvSpPr>
              <p:cNvPr id="590" name="Google Shape;1258;p22">
                <a:extLst>
                  <a:ext uri="{FF2B5EF4-FFF2-40B4-BE49-F238E27FC236}">
                    <a16:creationId xmlns:a16="http://schemas.microsoft.com/office/drawing/2014/main" id="{94656487-3523-4A47-ADB0-D160337D9D9B}"/>
                  </a:ext>
                </a:extLst>
              </p:cNvPr>
              <p:cNvSpPr txBox="1"/>
              <p:nvPr/>
            </p:nvSpPr>
            <p:spPr>
              <a:xfrm>
                <a:off x="4827984" y="5862379"/>
                <a:ext cx="1366888"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Backup &amp; Restore</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91" name="Google Shape;1259;p22">
                <a:extLst>
                  <a:ext uri="{FF2B5EF4-FFF2-40B4-BE49-F238E27FC236}">
                    <a16:creationId xmlns:a16="http://schemas.microsoft.com/office/drawing/2014/main" id="{33F1E214-74CA-4D05-84F9-4C8CB2BB1EC0}"/>
                  </a:ext>
                </a:extLst>
              </p:cNvPr>
              <p:cNvSpPr/>
              <p:nvPr/>
            </p:nvSpPr>
            <p:spPr>
              <a:xfrm>
                <a:off x="5317721" y="5498074"/>
                <a:ext cx="339712" cy="339712"/>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592" name="Google Shape;1260;p22">
                <a:extLst>
                  <a:ext uri="{FF2B5EF4-FFF2-40B4-BE49-F238E27FC236}">
                    <a16:creationId xmlns:a16="http://schemas.microsoft.com/office/drawing/2014/main" id="{F1A6CF45-7A2A-42AD-B3D2-FA1DBEC79646}"/>
                  </a:ext>
                </a:extLst>
              </p:cNvPr>
              <p:cNvPicPr preferRelativeResize="0"/>
              <p:nvPr/>
            </p:nvPicPr>
            <p:blipFill rotWithShape="1">
              <a:blip r:embed="rId13">
                <a:alphaModFix/>
              </a:blip>
              <a:srcRect/>
              <a:stretch/>
            </p:blipFill>
            <p:spPr>
              <a:xfrm>
                <a:off x="5372175" y="5552528"/>
                <a:ext cx="230804" cy="230804"/>
              </a:xfrm>
              <a:prstGeom prst="rect">
                <a:avLst/>
              </a:prstGeom>
              <a:noFill/>
              <a:ln>
                <a:noFill/>
              </a:ln>
            </p:spPr>
          </p:pic>
        </p:grpSp>
        <p:grpSp>
          <p:nvGrpSpPr>
            <p:cNvPr id="562" name="Google Shape;1261;p22">
              <a:extLst>
                <a:ext uri="{FF2B5EF4-FFF2-40B4-BE49-F238E27FC236}">
                  <a16:creationId xmlns:a16="http://schemas.microsoft.com/office/drawing/2014/main" id="{72D293AC-F9AA-4659-AE86-215204314407}"/>
                </a:ext>
              </a:extLst>
            </p:cNvPr>
            <p:cNvGrpSpPr/>
            <p:nvPr/>
          </p:nvGrpSpPr>
          <p:grpSpPr>
            <a:xfrm>
              <a:off x="7404813" y="5488646"/>
              <a:ext cx="1375962" cy="619914"/>
              <a:chOff x="7404813" y="5488646"/>
              <a:chExt cx="1375962" cy="619914"/>
            </a:xfrm>
          </p:grpSpPr>
          <p:sp>
            <p:nvSpPr>
              <p:cNvPr id="587" name="Google Shape;1262;p22">
                <a:extLst>
                  <a:ext uri="{FF2B5EF4-FFF2-40B4-BE49-F238E27FC236}">
                    <a16:creationId xmlns:a16="http://schemas.microsoft.com/office/drawing/2014/main" id="{AFCDA49B-CF8F-426D-8E12-E7AF640C1483}"/>
                  </a:ext>
                </a:extLst>
              </p:cNvPr>
              <p:cNvSpPr txBox="1"/>
              <p:nvPr/>
            </p:nvSpPr>
            <p:spPr>
              <a:xfrm>
                <a:off x="7404813" y="5862379"/>
                <a:ext cx="1375962"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Tiered-memory Access</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88" name="Google Shape;1263;p22">
                <a:extLst>
                  <a:ext uri="{FF2B5EF4-FFF2-40B4-BE49-F238E27FC236}">
                    <a16:creationId xmlns:a16="http://schemas.microsoft.com/office/drawing/2014/main" id="{50D9B892-5402-4DBB-9820-2258088A3269}"/>
                  </a:ext>
                </a:extLst>
              </p:cNvPr>
              <p:cNvSpPr/>
              <p:nvPr/>
            </p:nvSpPr>
            <p:spPr>
              <a:xfrm>
                <a:off x="7922938" y="5488646"/>
                <a:ext cx="339712" cy="339712"/>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589" name="Google Shape;1264;p22">
                <a:extLst>
                  <a:ext uri="{FF2B5EF4-FFF2-40B4-BE49-F238E27FC236}">
                    <a16:creationId xmlns:a16="http://schemas.microsoft.com/office/drawing/2014/main" id="{C05D3A6A-C412-4A04-95B0-D5989F8F11F4}"/>
                  </a:ext>
                </a:extLst>
              </p:cNvPr>
              <p:cNvPicPr preferRelativeResize="0"/>
              <p:nvPr/>
            </p:nvPicPr>
            <p:blipFill rotWithShape="1">
              <a:blip r:embed="rId14">
                <a:alphaModFix/>
              </a:blip>
              <a:srcRect/>
              <a:stretch/>
            </p:blipFill>
            <p:spPr>
              <a:xfrm>
                <a:off x="7986831" y="5561965"/>
                <a:ext cx="211927" cy="211927"/>
              </a:xfrm>
              <a:prstGeom prst="rect">
                <a:avLst/>
              </a:prstGeom>
              <a:noFill/>
              <a:ln>
                <a:noFill/>
              </a:ln>
            </p:spPr>
          </p:pic>
        </p:grpSp>
        <p:grpSp>
          <p:nvGrpSpPr>
            <p:cNvPr id="563" name="Google Shape;1265;p22">
              <a:extLst>
                <a:ext uri="{FF2B5EF4-FFF2-40B4-BE49-F238E27FC236}">
                  <a16:creationId xmlns:a16="http://schemas.microsoft.com/office/drawing/2014/main" id="{C5B866FA-CAAA-4FEB-85F3-75D99388338D}"/>
                </a:ext>
              </a:extLst>
            </p:cNvPr>
            <p:cNvGrpSpPr/>
            <p:nvPr/>
          </p:nvGrpSpPr>
          <p:grpSpPr>
            <a:xfrm>
              <a:off x="2246770" y="5494931"/>
              <a:ext cx="1374670" cy="613629"/>
              <a:chOff x="2246770" y="5494931"/>
              <a:chExt cx="1374670" cy="613629"/>
            </a:xfrm>
          </p:grpSpPr>
          <p:sp>
            <p:nvSpPr>
              <p:cNvPr id="584" name="Google Shape;1266;p22">
                <a:extLst>
                  <a:ext uri="{FF2B5EF4-FFF2-40B4-BE49-F238E27FC236}">
                    <a16:creationId xmlns:a16="http://schemas.microsoft.com/office/drawing/2014/main" id="{FC071DDA-5D3A-4CBF-9396-0F78E8BC05EB}"/>
                  </a:ext>
                </a:extLst>
              </p:cNvPr>
              <p:cNvSpPr txBox="1"/>
              <p:nvPr/>
            </p:nvSpPr>
            <p:spPr>
              <a:xfrm>
                <a:off x="2246770" y="5862379"/>
                <a:ext cx="1374670"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High Availability </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85" name="Google Shape;1267;p22">
                <a:extLst>
                  <a:ext uri="{FF2B5EF4-FFF2-40B4-BE49-F238E27FC236}">
                    <a16:creationId xmlns:a16="http://schemas.microsoft.com/office/drawing/2014/main" id="{5E731825-3487-4363-967A-8B34498833EF}"/>
                  </a:ext>
                </a:extLst>
              </p:cNvPr>
              <p:cNvSpPr/>
              <p:nvPr/>
            </p:nvSpPr>
            <p:spPr>
              <a:xfrm>
                <a:off x="2769339" y="5494931"/>
                <a:ext cx="339712" cy="339712"/>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586" name="Google Shape;1268;p22">
                <a:extLst>
                  <a:ext uri="{FF2B5EF4-FFF2-40B4-BE49-F238E27FC236}">
                    <a16:creationId xmlns:a16="http://schemas.microsoft.com/office/drawing/2014/main" id="{A1920AB0-C123-4082-9042-85B47DF3E869}"/>
                  </a:ext>
                </a:extLst>
              </p:cNvPr>
              <p:cNvPicPr preferRelativeResize="0"/>
              <p:nvPr/>
            </p:nvPicPr>
            <p:blipFill rotWithShape="1">
              <a:blip r:embed="rId15">
                <a:alphaModFix/>
              </a:blip>
              <a:srcRect/>
              <a:stretch/>
            </p:blipFill>
            <p:spPr>
              <a:xfrm>
                <a:off x="2821775" y="5556738"/>
                <a:ext cx="229227" cy="229227"/>
              </a:xfrm>
              <a:prstGeom prst="rect">
                <a:avLst/>
              </a:prstGeom>
              <a:noFill/>
              <a:ln>
                <a:noFill/>
              </a:ln>
            </p:spPr>
          </p:pic>
        </p:grpSp>
        <p:grpSp>
          <p:nvGrpSpPr>
            <p:cNvPr id="564" name="Google Shape;1269;p22">
              <a:extLst>
                <a:ext uri="{FF2B5EF4-FFF2-40B4-BE49-F238E27FC236}">
                  <a16:creationId xmlns:a16="http://schemas.microsoft.com/office/drawing/2014/main" id="{BBB8BA29-516B-4AB2-8713-7AF6913CB3DD}"/>
                </a:ext>
              </a:extLst>
            </p:cNvPr>
            <p:cNvGrpSpPr/>
            <p:nvPr/>
          </p:nvGrpSpPr>
          <p:grpSpPr>
            <a:xfrm>
              <a:off x="8699124" y="5490217"/>
              <a:ext cx="1374939" cy="618343"/>
              <a:chOff x="8699124" y="5490217"/>
              <a:chExt cx="1374939" cy="618343"/>
            </a:xfrm>
          </p:grpSpPr>
          <p:sp>
            <p:nvSpPr>
              <p:cNvPr id="581" name="Google Shape;1270;p22">
                <a:extLst>
                  <a:ext uri="{FF2B5EF4-FFF2-40B4-BE49-F238E27FC236}">
                    <a16:creationId xmlns:a16="http://schemas.microsoft.com/office/drawing/2014/main" id="{78943AC0-6006-499B-A42E-122B37A45F9D}"/>
                  </a:ext>
                </a:extLst>
              </p:cNvPr>
              <p:cNvSpPr txBox="1"/>
              <p:nvPr/>
            </p:nvSpPr>
            <p:spPr>
              <a:xfrm>
                <a:off x="8699124" y="5862379"/>
                <a:ext cx="1374939"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Multi-tenant</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82" name="Google Shape;1271;p22">
                <a:extLst>
                  <a:ext uri="{FF2B5EF4-FFF2-40B4-BE49-F238E27FC236}">
                    <a16:creationId xmlns:a16="http://schemas.microsoft.com/office/drawing/2014/main" id="{0112975F-52C7-4334-AAA0-3B630BDB7EAB}"/>
                  </a:ext>
                </a:extLst>
              </p:cNvPr>
              <p:cNvSpPr/>
              <p:nvPr/>
            </p:nvSpPr>
            <p:spPr>
              <a:xfrm>
                <a:off x="9216737" y="5490217"/>
                <a:ext cx="339712" cy="339712"/>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583" name="Google Shape;1272;p22" descr="A close up of a logo&#10;&#10;Description automatically generated">
                <a:extLst>
                  <a:ext uri="{FF2B5EF4-FFF2-40B4-BE49-F238E27FC236}">
                    <a16:creationId xmlns:a16="http://schemas.microsoft.com/office/drawing/2014/main" id="{701C9A18-0067-4A8E-990E-823901BE805E}"/>
                  </a:ext>
                </a:extLst>
              </p:cNvPr>
              <p:cNvPicPr preferRelativeResize="0"/>
              <p:nvPr/>
            </p:nvPicPr>
            <p:blipFill rotWithShape="1">
              <a:blip r:embed="rId16">
                <a:alphaModFix/>
              </a:blip>
              <a:srcRect/>
              <a:stretch/>
            </p:blipFill>
            <p:spPr>
              <a:xfrm>
                <a:off x="9289414" y="5554496"/>
                <a:ext cx="194359" cy="213795"/>
              </a:xfrm>
              <a:prstGeom prst="rect">
                <a:avLst/>
              </a:prstGeom>
              <a:noFill/>
              <a:ln>
                <a:noFill/>
              </a:ln>
            </p:spPr>
          </p:pic>
        </p:grpSp>
        <p:grpSp>
          <p:nvGrpSpPr>
            <p:cNvPr id="565" name="Google Shape;1273;p22">
              <a:extLst>
                <a:ext uri="{FF2B5EF4-FFF2-40B4-BE49-F238E27FC236}">
                  <a16:creationId xmlns:a16="http://schemas.microsoft.com/office/drawing/2014/main" id="{BE234078-8BFA-4EA3-A6A1-F82048ED125B}"/>
                </a:ext>
              </a:extLst>
            </p:cNvPr>
            <p:cNvGrpSpPr/>
            <p:nvPr/>
          </p:nvGrpSpPr>
          <p:grpSpPr>
            <a:xfrm>
              <a:off x="9825497" y="5482362"/>
              <a:ext cx="1366887" cy="626198"/>
              <a:chOff x="9825497" y="5482362"/>
              <a:chExt cx="1366887" cy="626198"/>
            </a:xfrm>
          </p:grpSpPr>
          <p:sp>
            <p:nvSpPr>
              <p:cNvPr id="578" name="Google Shape;1274;p22">
                <a:extLst>
                  <a:ext uri="{FF2B5EF4-FFF2-40B4-BE49-F238E27FC236}">
                    <a16:creationId xmlns:a16="http://schemas.microsoft.com/office/drawing/2014/main" id="{F4382FB9-82DB-470F-BD5F-62D078D20FB1}"/>
                  </a:ext>
                </a:extLst>
              </p:cNvPr>
              <p:cNvSpPr txBox="1"/>
              <p:nvPr/>
            </p:nvSpPr>
            <p:spPr>
              <a:xfrm>
                <a:off x="9825497" y="5862379"/>
                <a:ext cx="1366887"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Security</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79" name="Google Shape;1275;p22">
                <a:extLst>
                  <a:ext uri="{FF2B5EF4-FFF2-40B4-BE49-F238E27FC236}">
                    <a16:creationId xmlns:a16="http://schemas.microsoft.com/office/drawing/2014/main" id="{82E0A437-1B8E-4A32-9F97-825A2E43F4EB}"/>
                  </a:ext>
                </a:extLst>
              </p:cNvPr>
              <p:cNvSpPr/>
              <p:nvPr/>
            </p:nvSpPr>
            <p:spPr>
              <a:xfrm>
                <a:off x="10333438" y="5482362"/>
                <a:ext cx="339712" cy="339712"/>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580" name="Google Shape;1276;p22" descr="A picture containing drawing, light&#10;&#10;Description automatically generated">
                <a:extLst>
                  <a:ext uri="{FF2B5EF4-FFF2-40B4-BE49-F238E27FC236}">
                    <a16:creationId xmlns:a16="http://schemas.microsoft.com/office/drawing/2014/main" id="{F160CFF7-2065-470E-AD5E-DC88B7388B31}"/>
                  </a:ext>
                </a:extLst>
              </p:cNvPr>
              <p:cNvPicPr preferRelativeResize="0"/>
              <p:nvPr/>
            </p:nvPicPr>
            <p:blipFill rotWithShape="1">
              <a:blip r:embed="rId17">
                <a:alphaModFix/>
              </a:blip>
              <a:srcRect/>
              <a:stretch/>
            </p:blipFill>
            <p:spPr>
              <a:xfrm>
                <a:off x="10412265" y="5543431"/>
                <a:ext cx="192993" cy="199219"/>
              </a:xfrm>
              <a:prstGeom prst="rect">
                <a:avLst/>
              </a:prstGeom>
              <a:noFill/>
              <a:ln>
                <a:noFill/>
              </a:ln>
            </p:spPr>
          </p:pic>
        </p:grpSp>
        <p:grpSp>
          <p:nvGrpSpPr>
            <p:cNvPr id="566" name="Google Shape;1277;p22">
              <a:extLst>
                <a:ext uri="{FF2B5EF4-FFF2-40B4-BE49-F238E27FC236}">
                  <a16:creationId xmlns:a16="http://schemas.microsoft.com/office/drawing/2014/main" id="{58BA3841-8418-4553-A689-DCBB27020960}"/>
                </a:ext>
              </a:extLst>
            </p:cNvPr>
            <p:cNvGrpSpPr/>
            <p:nvPr/>
          </p:nvGrpSpPr>
          <p:grpSpPr>
            <a:xfrm>
              <a:off x="6113221" y="5496502"/>
              <a:ext cx="1373243" cy="612058"/>
              <a:chOff x="6113221" y="5496502"/>
              <a:chExt cx="1373243" cy="612058"/>
            </a:xfrm>
          </p:grpSpPr>
          <p:sp>
            <p:nvSpPr>
              <p:cNvPr id="575" name="Google Shape;1278;p22">
                <a:extLst>
                  <a:ext uri="{FF2B5EF4-FFF2-40B4-BE49-F238E27FC236}">
                    <a16:creationId xmlns:a16="http://schemas.microsoft.com/office/drawing/2014/main" id="{73316B2B-7E0E-4990-B9BB-A21ED6E63BA6}"/>
                  </a:ext>
                </a:extLst>
              </p:cNvPr>
              <p:cNvSpPr txBox="1"/>
              <p:nvPr/>
            </p:nvSpPr>
            <p:spPr>
              <a:xfrm>
                <a:off x="6113221" y="5862379"/>
                <a:ext cx="1373243"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Geo-distribution </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76" name="Google Shape;1279;p22">
                <a:extLst>
                  <a:ext uri="{FF2B5EF4-FFF2-40B4-BE49-F238E27FC236}">
                    <a16:creationId xmlns:a16="http://schemas.microsoft.com/office/drawing/2014/main" id="{584C232D-98D9-436B-B3F2-15D084C0C782}"/>
                  </a:ext>
                </a:extLst>
              </p:cNvPr>
              <p:cNvSpPr/>
              <p:nvPr/>
            </p:nvSpPr>
            <p:spPr>
              <a:xfrm>
                <a:off x="6629986" y="5496502"/>
                <a:ext cx="339712" cy="339712"/>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577" name="Google Shape;1280;p22" descr="A close up of a logo&#10;&#10;Description automatically generated">
                <a:extLst>
                  <a:ext uri="{FF2B5EF4-FFF2-40B4-BE49-F238E27FC236}">
                    <a16:creationId xmlns:a16="http://schemas.microsoft.com/office/drawing/2014/main" id="{12A9E0B4-00AB-4D6E-9B10-179E3D80D2D8}"/>
                  </a:ext>
                </a:extLst>
              </p:cNvPr>
              <p:cNvPicPr preferRelativeResize="0"/>
              <p:nvPr/>
            </p:nvPicPr>
            <p:blipFill rotWithShape="1">
              <a:blip r:embed="rId18">
                <a:alphaModFix/>
              </a:blip>
              <a:srcRect/>
              <a:stretch/>
            </p:blipFill>
            <p:spPr>
              <a:xfrm>
                <a:off x="6683934" y="5554882"/>
                <a:ext cx="231816" cy="231816"/>
              </a:xfrm>
              <a:prstGeom prst="rect">
                <a:avLst/>
              </a:prstGeom>
              <a:noFill/>
              <a:ln>
                <a:noFill/>
              </a:ln>
            </p:spPr>
          </p:pic>
        </p:grpSp>
        <p:grpSp>
          <p:nvGrpSpPr>
            <p:cNvPr id="567" name="Google Shape;1281;p22">
              <a:extLst>
                <a:ext uri="{FF2B5EF4-FFF2-40B4-BE49-F238E27FC236}">
                  <a16:creationId xmlns:a16="http://schemas.microsoft.com/office/drawing/2014/main" id="{7EDE05D5-E26D-415A-899B-9C09D6C07623}"/>
                </a:ext>
              </a:extLst>
            </p:cNvPr>
            <p:cNvGrpSpPr/>
            <p:nvPr/>
          </p:nvGrpSpPr>
          <p:grpSpPr>
            <a:xfrm>
              <a:off x="3539789" y="5496503"/>
              <a:ext cx="1369846" cy="612057"/>
              <a:chOff x="3539789" y="5496503"/>
              <a:chExt cx="1369846" cy="612057"/>
            </a:xfrm>
          </p:grpSpPr>
          <p:sp>
            <p:nvSpPr>
              <p:cNvPr id="572" name="Google Shape;1282;p22">
                <a:extLst>
                  <a:ext uri="{FF2B5EF4-FFF2-40B4-BE49-F238E27FC236}">
                    <a16:creationId xmlns:a16="http://schemas.microsoft.com/office/drawing/2014/main" id="{9DD7AD42-2E07-4E7A-BFC6-7E71CCB86640}"/>
                  </a:ext>
                </a:extLst>
              </p:cNvPr>
              <p:cNvSpPr txBox="1"/>
              <p:nvPr/>
            </p:nvSpPr>
            <p:spPr>
              <a:xfrm>
                <a:off x="3539789" y="5862379"/>
                <a:ext cx="1369846"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Durability</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73" name="Google Shape;1283;p22">
                <a:extLst>
                  <a:ext uri="{FF2B5EF4-FFF2-40B4-BE49-F238E27FC236}">
                    <a16:creationId xmlns:a16="http://schemas.microsoft.com/office/drawing/2014/main" id="{56DFB6E3-1342-48D9-AE44-2951752CC012}"/>
                  </a:ext>
                </a:extLst>
              </p:cNvPr>
              <p:cNvSpPr/>
              <p:nvPr/>
            </p:nvSpPr>
            <p:spPr>
              <a:xfrm>
                <a:off x="4052957" y="5496503"/>
                <a:ext cx="339712" cy="339712"/>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574" name="Google Shape;1284;p22" descr="A picture containing building, table&#10;&#10;Description automatically generated">
                <a:extLst>
                  <a:ext uri="{FF2B5EF4-FFF2-40B4-BE49-F238E27FC236}">
                    <a16:creationId xmlns:a16="http://schemas.microsoft.com/office/drawing/2014/main" id="{45EEE4A5-48C9-4E1E-AEC4-B069D8F9BC43}"/>
                  </a:ext>
                </a:extLst>
              </p:cNvPr>
              <p:cNvPicPr preferRelativeResize="0"/>
              <p:nvPr/>
            </p:nvPicPr>
            <p:blipFill rotWithShape="1">
              <a:blip r:embed="rId19">
                <a:alphaModFix/>
              </a:blip>
              <a:srcRect/>
              <a:stretch/>
            </p:blipFill>
            <p:spPr>
              <a:xfrm>
                <a:off x="4112358" y="5601433"/>
                <a:ext cx="226645" cy="162901"/>
              </a:xfrm>
              <a:prstGeom prst="rect">
                <a:avLst/>
              </a:prstGeom>
              <a:noFill/>
              <a:ln>
                <a:noFill/>
              </a:ln>
            </p:spPr>
          </p:pic>
        </p:grpSp>
        <p:grpSp>
          <p:nvGrpSpPr>
            <p:cNvPr id="568" name="Google Shape;1285;p22">
              <a:extLst>
                <a:ext uri="{FF2B5EF4-FFF2-40B4-BE49-F238E27FC236}">
                  <a16:creationId xmlns:a16="http://schemas.microsoft.com/office/drawing/2014/main" id="{F0B25363-484C-499B-B0F4-AE8921FAA66D}"/>
                </a:ext>
              </a:extLst>
            </p:cNvPr>
            <p:cNvGrpSpPr/>
            <p:nvPr/>
          </p:nvGrpSpPr>
          <p:grpSpPr>
            <a:xfrm>
              <a:off x="952107" y="5493359"/>
              <a:ext cx="1376314" cy="615201"/>
              <a:chOff x="952107" y="5493359"/>
              <a:chExt cx="1376314" cy="615201"/>
            </a:xfrm>
          </p:grpSpPr>
          <p:sp>
            <p:nvSpPr>
              <p:cNvPr id="569" name="Google Shape;1286;p22">
                <a:extLst>
                  <a:ext uri="{FF2B5EF4-FFF2-40B4-BE49-F238E27FC236}">
                    <a16:creationId xmlns:a16="http://schemas.microsoft.com/office/drawing/2014/main" id="{7E5608E6-FD52-4F9B-9261-1E62F3C4547E}"/>
                  </a:ext>
                </a:extLst>
              </p:cNvPr>
              <p:cNvSpPr txBox="1"/>
              <p:nvPr/>
            </p:nvSpPr>
            <p:spPr>
              <a:xfrm>
                <a:off x="952107" y="5862379"/>
                <a:ext cx="1376314"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Linear Scalability</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70" name="Google Shape;1287;p22">
                <a:extLst>
                  <a:ext uri="{FF2B5EF4-FFF2-40B4-BE49-F238E27FC236}">
                    <a16:creationId xmlns:a16="http://schemas.microsoft.com/office/drawing/2014/main" id="{09178FBC-17A2-411A-82FE-19B038FB9D54}"/>
                  </a:ext>
                </a:extLst>
              </p:cNvPr>
              <p:cNvSpPr/>
              <p:nvPr/>
            </p:nvSpPr>
            <p:spPr>
              <a:xfrm>
                <a:off x="1476295" y="5493359"/>
                <a:ext cx="339712" cy="339712"/>
              </a:xfrm>
              <a:prstGeom prst="ellipse">
                <a:avLst/>
              </a:prstGeom>
              <a:solidFill>
                <a:srgbClr val="FFFFFF"/>
              </a:solidFill>
              <a:ln w="12700" cap="flat" cmpd="sng">
                <a:solidFill>
                  <a:srgbClr val="DC382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571" name="Google Shape;1288;p22" descr="A picture containing mirror, drawing, clock&#10;&#10;Description automatically generated">
                <a:extLst>
                  <a:ext uri="{FF2B5EF4-FFF2-40B4-BE49-F238E27FC236}">
                    <a16:creationId xmlns:a16="http://schemas.microsoft.com/office/drawing/2014/main" id="{E678C2B2-5728-4488-B4A2-758BE57380C5}"/>
                  </a:ext>
                </a:extLst>
              </p:cNvPr>
              <p:cNvPicPr preferRelativeResize="0"/>
              <p:nvPr/>
            </p:nvPicPr>
            <p:blipFill rotWithShape="1">
              <a:blip r:embed="rId20">
                <a:alphaModFix/>
              </a:blip>
              <a:srcRect/>
              <a:stretch/>
            </p:blipFill>
            <p:spPr>
              <a:xfrm>
                <a:off x="1547446" y="5564064"/>
                <a:ext cx="197827" cy="197827"/>
              </a:xfrm>
              <a:prstGeom prst="rect">
                <a:avLst/>
              </a:prstGeom>
              <a:noFill/>
              <a:ln>
                <a:noFill/>
              </a:ln>
            </p:spPr>
          </p:pic>
        </p:grpSp>
      </p:grpSp>
      <p:cxnSp>
        <p:nvCxnSpPr>
          <p:cNvPr id="593" name="Google Shape;1289;p22">
            <a:extLst>
              <a:ext uri="{FF2B5EF4-FFF2-40B4-BE49-F238E27FC236}">
                <a16:creationId xmlns:a16="http://schemas.microsoft.com/office/drawing/2014/main" id="{24E3A610-60E1-41CE-97C7-77CB323ACE4F}"/>
              </a:ext>
            </a:extLst>
          </p:cNvPr>
          <p:cNvCxnSpPr/>
          <p:nvPr/>
        </p:nvCxnSpPr>
        <p:spPr>
          <a:xfrm>
            <a:off x="5603078" y="4355984"/>
            <a:ext cx="0" cy="287380"/>
          </a:xfrm>
          <a:prstGeom prst="straightConnector1">
            <a:avLst/>
          </a:prstGeom>
          <a:noFill/>
          <a:ln w="9525" cap="flat" cmpd="sng">
            <a:solidFill>
              <a:srgbClr val="7F7F7F"/>
            </a:solidFill>
            <a:prstDash val="dashDot"/>
            <a:miter lim="800000"/>
            <a:headEnd type="none" w="sm" len="sm"/>
            <a:tailEnd type="none" w="sm" len="sm"/>
          </a:ln>
        </p:spPr>
      </p:cxnSp>
      <p:grpSp>
        <p:nvGrpSpPr>
          <p:cNvPr id="594" name="Google Shape;1291;p22">
            <a:extLst>
              <a:ext uri="{FF2B5EF4-FFF2-40B4-BE49-F238E27FC236}">
                <a16:creationId xmlns:a16="http://schemas.microsoft.com/office/drawing/2014/main" id="{FB1D0A86-A995-4D25-B04C-B240B68FF0EE}"/>
              </a:ext>
            </a:extLst>
          </p:cNvPr>
          <p:cNvGrpSpPr/>
          <p:nvPr/>
        </p:nvGrpSpPr>
        <p:grpSpPr>
          <a:xfrm>
            <a:off x="9782806" y="1690688"/>
            <a:ext cx="1570994" cy="613629"/>
            <a:chOff x="10514326" y="1089696"/>
            <a:chExt cx="1570994" cy="613629"/>
          </a:xfrm>
        </p:grpSpPr>
        <p:sp>
          <p:nvSpPr>
            <p:cNvPr id="595" name="Google Shape;1292;p22">
              <a:extLst>
                <a:ext uri="{FF2B5EF4-FFF2-40B4-BE49-F238E27FC236}">
                  <a16:creationId xmlns:a16="http://schemas.microsoft.com/office/drawing/2014/main" id="{6EA80FAA-1876-43D6-AD42-75E3FF4FF182}"/>
                </a:ext>
              </a:extLst>
            </p:cNvPr>
            <p:cNvSpPr/>
            <p:nvPr/>
          </p:nvSpPr>
          <p:spPr>
            <a:xfrm>
              <a:off x="11036895"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sp>
          <p:nvSpPr>
            <p:cNvPr id="596" name="Google Shape;1293;p22">
              <a:extLst>
                <a:ext uri="{FF2B5EF4-FFF2-40B4-BE49-F238E27FC236}">
                  <a16:creationId xmlns:a16="http://schemas.microsoft.com/office/drawing/2014/main" id="{8A2A50BF-4284-4E5B-804C-31F9BA9E4596}"/>
                </a:ext>
              </a:extLst>
            </p:cNvPr>
            <p:cNvSpPr txBox="1"/>
            <p:nvPr/>
          </p:nvSpPr>
          <p:spPr>
            <a:xfrm>
              <a:off x="10514326" y="1457144"/>
              <a:ext cx="1570994"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Recommendation Engine</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grpSp>
        <p:nvGrpSpPr>
          <p:cNvPr id="597" name="Google Shape;1294;p22">
            <a:extLst>
              <a:ext uri="{FF2B5EF4-FFF2-40B4-BE49-F238E27FC236}">
                <a16:creationId xmlns:a16="http://schemas.microsoft.com/office/drawing/2014/main" id="{B0624CD1-C269-40F8-99B9-8783C7DB8F9C}"/>
              </a:ext>
            </a:extLst>
          </p:cNvPr>
          <p:cNvGrpSpPr/>
          <p:nvPr/>
        </p:nvGrpSpPr>
        <p:grpSpPr>
          <a:xfrm>
            <a:off x="1275630" y="1690688"/>
            <a:ext cx="1374670" cy="613629"/>
            <a:chOff x="1740732" y="1089696"/>
            <a:chExt cx="1374670" cy="613629"/>
          </a:xfrm>
        </p:grpSpPr>
        <p:sp>
          <p:nvSpPr>
            <p:cNvPr id="598" name="Google Shape;1295;p22">
              <a:extLst>
                <a:ext uri="{FF2B5EF4-FFF2-40B4-BE49-F238E27FC236}">
                  <a16:creationId xmlns:a16="http://schemas.microsoft.com/office/drawing/2014/main" id="{4ABE142A-7D43-4D9A-A583-F6D5322CBD5D}"/>
                </a:ext>
              </a:extLst>
            </p:cNvPr>
            <p:cNvSpPr txBox="1"/>
            <p:nvPr/>
          </p:nvSpPr>
          <p:spPr>
            <a:xfrm>
              <a:off x="1740732" y="1457144"/>
              <a:ext cx="1374670"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Real-time Inventory </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599" name="Google Shape;1296;p22">
              <a:extLst>
                <a:ext uri="{FF2B5EF4-FFF2-40B4-BE49-F238E27FC236}">
                  <a16:creationId xmlns:a16="http://schemas.microsoft.com/office/drawing/2014/main" id="{FB218C85-971C-44A6-9EC6-EFE74824BB3E}"/>
                </a:ext>
              </a:extLst>
            </p:cNvPr>
            <p:cNvSpPr/>
            <p:nvPr/>
          </p:nvSpPr>
          <p:spPr>
            <a:xfrm>
              <a:off x="2259940"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nvGrpSpPr>
            <p:cNvPr id="600" name="Google Shape;1297;p22">
              <a:extLst>
                <a:ext uri="{FF2B5EF4-FFF2-40B4-BE49-F238E27FC236}">
                  <a16:creationId xmlns:a16="http://schemas.microsoft.com/office/drawing/2014/main" id="{B63C7C48-94E6-40CC-8CB0-D0F97FB2DABA}"/>
                </a:ext>
              </a:extLst>
            </p:cNvPr>
            <p:cNvGrpSpPr/>
            <p:nvPr/>
          </p:nvGrpSpPr>
          <p:grpSpPr>
            <a:xfrm>
              <a:off x="2327561" y="1175896"/>
              <a:ext cx="196441" cy="191182"/>
              <a:chOff x="4704983" y="1171623"/>
              <a:chExt cx="196441" cy="191182"/>
            </a:xfrm>
          </p:grpSpPr>
          <p:sp>
            <p:nvSpPr>
              <p:cNvPr id="601" name="Google Shape;1298;p22">
                <a:extLst>
                  <a:ext uri="{FF2B5EF4-FFF2-40B4-BE49-F238E27FC236}">
                    <a16:creationId xmlns:a16="http://schemas.microsoft.com/office/drawing/2014/main" id="{FE21600A-729B-40AF-A2C6-284D8E6A40C5}"/>
                  </a:ext>
                </a:extLst>
              </p:cNvPr>
              <p:cNvSpPr/>
              <p:nvPr/>
            </p:nvSpPr>
            <p:spPr>
              <a:xfrm>
                <a:off x="4747138" y="1321789"/>
                <a:ext cx="41016" cy="41016"/>
              </a:xfrm>
              <a:custGeom>
                <a:avLst/>
                <a:gdLst/>
                <a:ahLst/>
                <a:cxnLst/>
                <a:rect l="l" t="t" r="r" b="b"/>
                <a:pathLst>
                  <a:path w="41016" h="41016" extrusionOk="0">
                    <a:moveTo>
                      <a:pt x="20508" y="0"/>
                    </a:moveTo>
                    <a:cubicBezTo>
                      <a:pt x="9182" y="0"/>
                      <a:pt x="0" y="9182"/>
                      <a:pt x="0" y="20508"/>
                    </a:cubicBezTo>
                    <a:cubicBezTo>
                      <a:pt x="0" y="31835"/>
                      <a:pt x="9182" y="41016"/>
                      <a:pt x="20508" y="41016"/>
                    </a:cubicBezTo>
                    <a:cubicBezTo>
                      <a:pt x="31835" y="41016"/>
                      <a:pt x="41016" y="31834"/>
                      <a:pt x="41016" y="20508"/>
                    </a:cubicBezTo>
                    <a:cubicBezTo>
                      <a:pt x="41017" y="9182"/>
                      <a:pt x="31835" y="0"/>
                      <a:pt x="20508" y="0"/>
                    </a:cubicBezTo>
                    <a:close/>
                    <a:moveTo>
                      <a:pt x="20508" y="31902"/>
                    </a:moveTo>
                    <a:cubicBezTo>
                      <a:pt x="14216" y="31902"/>
                      <a:pt x="9115" y="26801"/>
                      <a:pt x="9115" y="20509"/>
                    </a:cubicBezTo>
                    <a:cubicBezTo>
                      <a:pt x="9115" y="14216"/>
                      <a:pt x="14216" y="9115"/>
                      <a:pt x="20508" y="9115"/>
                    </a:cubicBezTo>
                    <a:cubicBezTo>
                      <a:pt x="26801" y="9115"/>
                      <a:pt x="31901" y="14216"/>
                      <a:pt x="31901" y="20509"/>
                    </a:cubicBezTo>
                    <a:cubicBezTo>
                      <a:pt x="31902" y="26801"/>
                      <a:pt x="26801" y="31902"/>
                      <a:pt x="20508" y="3190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02" name="Google Shape;1299;p22">
                <a:extLst>
                  <a:ext uri="{FF2B5EF4-FFF2-40B4-BE49-F238E27FC236}">
                    <a16:creationId xmlns:a16="http://schemas.microsoft.com/office/drawing/2014/main" id="{AE9192F7-6EB5-4A48-8040-7C9BB5F71146}"/>
                  </a:ext>
                </a:extLst>
              </p:cNvPr>
              <p:cNvSpPr/>
              <p:nvPr/>
            </p:nvSpPr>
            <p:spPr>
              <a:xfrm>
                <a:off x="4833729" y="1321789"/>
                <a:ext cx="41016" cy="41016"/>
              </a:xfrm>
              <a:custGeom>
                <a:avLst/>
                <a:gdLst/>
                <a:ahLst/>
                <a:cxnLst/>
                <a:rect l="l" t="t" r="r" b="b"/>
                <a:pathLst>
                  <a:path w="41016" h="41016" extrusionOk="0">
                    <a:moveTo>
                      <a:pt x="20508" y="0"/>
                    </a:moveTo>
                    <a:cubicBezTo>
                      <a:pt x="9182" y="0"/>
                      <a:pt x="0" y="9182"/>
                      <a:pt x="0" y="20508"/>
                    </a:cubicBezTo>
                    <a:cubicBezTo>
                      <a:pt x="0" y="31835"/>
                      <a:pt x="9182" y="41016"/>
                      <a:pt x="20508" y="41016"/>
                    </a:cubicBezTo>
                    <a:cubicBezTo>
                      <a:pt x="31834" y="41016"/>
                      <a:pt x="41016" y="31834"/>
                      <a:pt x="41016" y="20508"/>
                    </a:cubicBezTo>
                    <a:cubicBezTo>
                      <a:pt x="41016" y="9182"/>
                      <a:pt x="31835" y="0"/>
                      <a:pt x="20508" y="0"/>
                    </a:cubicBezTo>
                    <a:close/>
                    <a:moveTo>
                      <a:pt x="20508" y="31902"/>
                    </a:moveTo>
                    <a:cubicBezTo>
                      <a:pt x="14216" y="31902"/>
                      <a:pt x="9115" y="26801"/>
                      <a:pt x="9115" y="20509"/>
                    </a:cubicBezTo>
                    <a:cubicBezTo>
                      <a:pt x="9115" y="14216"/>
                      <a:pt x="14216" y="9115"/>
                      <a:pt x="20508" y="9115"/>
                    </a:cubicBezTo>
                    <a:cubicBezTo>
                      <a:pt x="26801" y="9115"/>
                      <a:pt x="31901" y="14216"/>
                      <a:pt x="31901" y="20509"/>
                    </a:cubicBezTo>
                    <a:cubicBezTo>
                      <a:pt x="31902" y="26801"/>
                      <a:pt x="26801" y="31902"/>
                      <a:pt x="20508" y="3190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03" name="Google Shape;1300;p22">
                <a:extLst>
                  <a:ext uri="{FF2B5EF4-FFF2-40B4-BE49-F238E27FC236}">
                    <a16:creationId xmlns:a16="http://schemas.microsoft.com/office/drawing/2014/main" id="{A2BBECC2-F73E-4B99-8456-0249BBE12A1C}"/>
                  </a:ext>
                </a:extLst>
              </p:cNvPr>
              <p:cNvSpPr/>
              <p:nvPr/>
            </p:nvSpPr>
            <p:spPr>
              <a:xfrm>
                <a:off x="4704983" y="1171623"/>
                <a:ext cx="196441" cy="139000"/>
              </a:xfrm>
              <a:custGeom>
                <a:avLst/>
                <a:gdLst/>
                <a:ahLst/>
                <a:cxnLst/>
                <a:rect l="l" t="t" r="r" b="b"/>
                <a:pathLst>
                  <a:path w="196441" h="139000" extrusionOk="0">
                    <a:moveTo>
                      <a:pt x="195513" y="30535"/>
                    </a:moveTo>
                    <a:cubicBezTo>
                      <a:pt x="194563" y="29498"/>
                      <a:pt x="193265" y="28849"/>
                      <a:pt x="191867" y="28712"/>
                    </a:cubicBezTo>
                    <a:lnTo>
                      <a:pt x="43523" y="26661"/>
                    </a:lnTo>
                    <a:lnTo>
                      <a:pt x="39422" y="14128"/>
                    </a:lnTo>
                    <a:cubicBezTo>
                      <a:pt x="36532" y="5750"/>
                      <a:pt x="28687" y="94"/>
                      <a:pt x="19825" y="0"/>
                    </a:cubicBezTo>
                    <a:lnTo>
                      <a:pt x="4557" y="0"/>
                    </a:lnTo>
                    <a:cubicBezTo>
                      <a:pt x="2040" y="0"/>
                      <a:pt x="0" y="2040"/>
                      <a:pt x="0" y="4557"/>
                    </a:cubicBezTo>
                    <a:cubicBezTo>
                      <a:pt x="0" y="7074"/>
                      <a:pt x="2040" y="9115"/>
                      <a:pt x="4557" y="9115"/>
                    </a:cubicBezTo>
                    <a:lnTo>
                      <a:pt x="19825" y="9115"/>
                    </a:lnTo>
                    <a:cubicBezTo>
                      <a:pt x="24780" y="9224"/>
                      <a:pt x="29143" y="12406"/>
                      <a:pt x="30763" y="17090"/>
                    </a:cubicBezTo>
                    <a:lnTo>
                      <a:pt x="59702" y="104365"/>
                    </a:lnTo>
                    <a:lnTo>
                      <a:pt x="57424" y="109606"/>
                    </a:lnTo>
                    <a:cubicBezTo>
                      <a:pt x="54882" y="116159"/>
                      <a:pt x="55645" y="123536"/>
                      <a:pt x="59474" y="129430"/>
                    </a:cubicBezTo>
                    <a:cubicBezTo>
                      <a:pt x="63267" y="135220"/>
                      <a:pt x="69647" y="138793"/>
                      <a:pt x="76565" y="139001"/>
                    </a:cubicBezTo>
                    <a:lnTo>
                      <a:pt x="165207" y="139001"/>
                    </a:lnTo>
                    <a:cubicBezTo>
                      <a:pt x="167724" y="139001"/>
                      <a:pt x="169764" y="136961"/>
                      <a:pt x="169764" y="134443"/>
                    </a:cubicBezTo>
                    <a:cubicBezTo>
                      <a:pt x="169764" y="131926"/>
                      <a:pt x="167724" y="129886"/>
                      <a:pt x="165207" y="129886"/>
                    </a:cubicBezTo>
                    <a:lnTo>
                      <a:pt x="76564" y="129886"/>
                    </a:lnTo>
                    <a:cubicBezTo>
                      <a:pt x="72658" y="129788"/>
                      <a:pt x="69062" y="127733"/>
                      <a:pt x="66994" y="124417"/>
                    </a:cubicBezTo>
                    <a:cubicBezTo>
                      <a:pt x="64949" y="121142"/>
                      <a:pt x="64529" y="117106"/>
                      <a:pt x="65855" y="113479"/>
                    </a:cubicBezTo>
                    <a:lnTo>
                      <a:pt x="67678" y="109377"/>
                    </a:lnTo>
                    <a:lnTo>
                      <a:pt x="163611" y="99351"/>
                    </a:lnTo>
                    <a:cubicBezTo>
                      <a:pt x="174149" y="98190"/>
                      <a:pt x="182817" y="90526"/>
                      <a:pt x="185259" y="80210"/>
                    </a:cubicBezTo>
                    <a:lnTo>
                      <a:pt x="196197" y="34408"/>
                    </a:lnTo>
                    <a:cubicBezTo>
                      <a:pt x="196690" y="33089"/>
                      <a:pt x="196428" y="31606"/>
                      <a:pt x="195513" y="30535"/>
                    </a:cubicBezTo>
                    <a:close/>
                    <a:moveTo>
                      <a:pt x="176372" y="78159"/>
                    </a:moveTo>
                    <a:cubicBezTo>
                      <a:pt x="174892" y="84800"/>
                      <a:pt x="169254" y="89699"/>
                      <a:pt x="162472" y="90237"/>
                    </a:cubicBezTo>
                    <a:lnTo>
                      <a:pt x="67678" y="100035"/>
                    </a:lnTo>
                    <a:lnTo>
                      <a:pt x="46486" y="35776"/>
                    </a:lnTo>
                    <a:lnTo>
                      <a:pt x="186170" y="37827"/>
                    </a:lnTo>
                    <a:lnTo>
                      <a:pt x="176372" y="78159"/>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grpSp>
        <p:nvGrpSpPr>
          <p:cNvPr id="604" name="Google Shape;1301;p22">
            <a:extLst>
              <a:ext uri="{FF2B5EF4-FFF2-40B4-BE49-F238E27FC236}">
                <a16:creationId xmlns:a16="http://schemas.microsoft.com/office/drawing/2014/main" id="{FA5B79E3-A25C-489B-82D8-D8020323D1FA}"/>
              </a:ext>
            </a:extLst>
          </p:cNvPr>
          <p:cNvGrpSpPr/>
          <p:nvPr/>
        </p:nvGrpSpPr>
        <p:grpSpPr>
          <a:xfrm>
            <a:off x="2486345" y="1690688"/>
            <a:ext cx="1374670" cy="613629"/>
            <a:chOff x="4194372" y="1089696"/>
            <a:chExt cx="1374670" cy="613629"/>
          </a:xfrm>
        </p:grpSpPr>
        <p:sp>
          <p:nvSpPr>
            <p:cNvPr id="605" name="Google Shape;1302;p22">
              <a:extLst>
                <a:ext uri="{FF2B5EF4-FFF2-40B4-BE49-F238E27FC236}">
                  <a16:creationId xmlns:a16="http://schemas.microsoft.com/office/drawing/2014/main" id="{7EBDF433-D86D-46E7-A158-97ED4ACD9CBD}"/>
                </a:ext>
              </a:extLst>
            </p:cNvPr>
            <p:cNvSpPr txBox="1"/>
            <p:nvPr/>
          </p:nvSpPr>
          <p:spPr>
            <a:xfrm>
              <a:off x="4194372" y="1457144"/>
              <a:ext cx="1374670"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Forecasting</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sp>
          <p:nvSpPr>
            <p:cNvPr id="606" name="Google Shape;1303;p22">
              <a:extLst>
                <a:ext uri="{FF2B5EF4-FFF2-40B4-BE49-F238E27FC236}">
                  <a16:creationId xmlns:a16="http://schemas.microsoft.com/office/drawing/2014/main" id="{1D673776-B786-48EA-B85C-206A28D8E92B}"/>
                </a:ext>
              </a:extLst>
            </p:cNvPr>
            <p:cNvSpPr/>
            <p:nvPr/>
          </p:nvSpPr>
          <p:spPr>
            <a:xfrm>
              <a:off x="4716941"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nvGrpSpPr>
            <p:cNvPr id="607" name="Google Shape;1304;p22">
              <a:extLst>
                <a:ext uri="{FF2B5EF4-FFF2-40B4-BE49-F238E27FC236}">
                  <a16:creationId xmlns:a16="http://schemas.microsoft.com/office/drawing/2014/main" id="{BFC01AC8-95EC-49B8-ADDC-CD7F180AA68A}"/>
                </a:ext>
              </a:extLst>
            </p:cNvPr>
            <p:cNvGrpSpPr/>
            <p:nvPr/>
          </p:nvGrpSpPr>
          <p:grpSpPr>
            <a:xfrm>
              <a:off x="4779549" y="1154585"/>
              <a:ext cx="217994" cy="217994"/>
              <a:chOff x="4779549" y="1154585"/>
              <a:chExt cx="217994" cy="217994"/>
            </a:xfrm>
          </p:grpSpPr>
          <p:sp>
            <p:nvSpPr>
              <p:cNvPr id="608" name="Google Shape;1305;p22">
                <a:extLst>
                  <a:ext uri="{FF2B5EF4-FFF2-40B4-BE49-F238E27FC236}">
                    <a16:creationId xmlns:a16="http://schemas.microsoft.com/office/drawing/2014/main" id="{178D35BC-C0AD-4DF7-B2C8-57EB8DE2F544}"/>
                  </a:ext>
                </a:extLst>
              </p:cNvPr>
              <p:cNvSpPr/>
              <p:nvPr/>
            </p:nvSpPr>
            <p:spPr>
              <a:xfrm>
                <a:off x="4920190" y="1154585"/>
                <a:ext cx="77353" cy="77353"/>
              </a:xfrm>
              <a:custGeom>
                <a:avLst/>
                <a:gdLst/>
                <a:ahLst/>
                <a:cxnLst/>
                <a:rect l="l" t="t" r="r" b="b"/>
                <a:pathLst>
                  <a:path w="77353" h="77353" extrusionOk="0">
                    <a:moveTo>
                      <a:pt x="38677" y="77353"/>
                    </a:moveTo>
                    <a:cubicBezTo>
                      <a:pt x="60001" y="77353"/>
                      <a:pt x="77353" y="60001"/>
                      <a:pt x="77353" y="38677"/>
                    </a:cubicBezTo>
                    <a:cubicBezTo>
                      <a:pt x="77353" y="17352"/>
                      <a:pt x="60001" y="0"/>
                      <a:pt x="38677" y="0"/>
                    </a:cubicBezTo>
                    <a:cubicBezTo>
                      <a:pt x="17352" y="0"/>
                      <a:pt x="0" y="17352"/>
                      <a:pt x="0" y="38677"/>
                    </a:cubicBezTo>
                    <a:cubicBezTo>
                      <a:pt x="0" y="60001"/>
                      <a:pt x="17352" y="77353"/>
                      <a:pt x="38677" y="77353"/>
                    </a:cubicBezTo>
                    <a:close/>
                    <a:moveTo>
                      <a:pt x="38677" y="7032"/>
                    </a:moveTo>
                    <a:cubicBezTo>
                      <a:pt x="56127" y="7032"/>
                      <a:pt x="70321" y="21230"/>
                      <a:pt x="70321" y="38677"/>
                    </a:cubicBezTo>
                    <a:cubicBezTo>
                      <a:pt x="70321" y="56123"/>
                      <a:pt x="56127" y="70321"/>
                      <a:pt x="38677" y="70321"/>
                    </a:cubicBezTo>
                    <a:cubicBezTo>
                      <a:pt x="21226" y="70321"/>
                      <a:pt x="7032" y="56123"/>
                      <a:pt x="7032" y="38677"/>
                    </a:cubicBezTo>
                    <a:cubicBezTo>
                      <a:pt x="7032" y="21230"/>
                      <a:pt x="21226" y="7032"/>
                      <a:pt x="38677" y="703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09" name="Google Shape;1306;p22">
                <a:extLst>
                  <a:ext uri="{FF2B5EF4-FFF2-40B4-BE49-F238E27FC236}">
                    <a16:creationId xmlns:a16="http://schemas.microsoft.com/office/drawing/2014/main" id="{6218C539-6E8C-4D23-81CC-D9B6F1C958CA}"/>
                  </a:ext>
                </a:extLst>
              </p:cNvPr>
              <p:cNvSpPr/>
              <p:nvPr/>
            </p:nvSpPr>
            <p:spPr>
              <a:xfrm>
                <a:off x="4779549" y="1154585"/>
                <a:ext cx="77353" cy="77353"/>
              </a:xfrm>
              <a:custGeom>
                <a:avLst/>
                <a:gdLst/>
                <a:ahLst/>
                <a:cxnLst/>
                <a:rect l="l" t="t" r="r" b="b"/>
                <a:pathLst>
                  <a:path w="77353" h="77353" extrusionOk="0">
                    <a:moveTo>
                      <a:pt x="38677" y="77353"/>
                    </a:moveTo>
                    <a:cubicBezTo>
                      <a:pt x="60001" y="77353"/>
                      <a:pt x="77353" y="60001"/>
                      <a:pt x="77353" y="38677"/>
                    </a:cubicBezTo>
                    <a:cubicBezTo>
                      <a:pt x="77353" y="17352"/>
                      <a:pt x="60001" y="0"/>
                      <a:pt x="38677" y="0"/>
                    </a:cubicBezTo>
                    <a:cubicBezTo>
                      <a:pt x="17352" y="0"/>
                      <a:pt x="0" y="17352"/>
                      <a:pt x="0" y="38677"/>
                    </a:cubicBezTo>
                    <a:cubicBezTo>
                      <a:pt x="0" y="60001"/>
                      <a:pt x="17352" y="77353"/>
                      <a:pt x="38677" y="77353"/>
                    </a:cubicBezTo>
                    <a:close/>
                    <a:moveTo>
                      <a:pt x="38677" y="7032"/>
                    </a:moveTo>
                    <a:cubicBezTo>
                      <a:pt x="56127" y="7032"/>
                      <a:pt x="70321" y="21230"/>
                      <a:pt x="70321" y="38677"/>
                    </a:cubicBezTo>
                    <a:cubicBezTo>
                      <a:pt x="70321" y="56123"/>
                      <a:pt x="56127" y="70321"/>
                      <a:pt x="38677" y="70321"/>
                    </a:cubicBezTo>
                    <a:cubicBezTo>
                      <a:pt x="21226" y="70321"/>
                      <a:pt x="7032" y="56123"/>
                      <a:pt x="7032" y="38677"/>
                    </a:cubicBezTo>
                    <a:cubicBezTo>
                      <a:pt x="7032" y="21230"/>
                      <a:pt x="21226" y="7032"/>
                      <a:pt x="38677" y="703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0" name="Google Shape;1307;p22">
                <a:extLst>
                  <a:ext uri="{FF2B5EF4-FFF2-40B4-BE49-F238E27FC236}">
                    <a16:creationId xmlns:a16="http://schemas.microsoft.com/office/drawing/2014/main" id="{5920EEDE-DB65-42C6-B103-F3417BDEC4DD}"/>
                  </a:ext>
                </a:extLst>
              </p:cNvPr>
              <p:cNvSpPr/>
              <p:nvPr/>
            </p:nvSpPr>
            <p:spPr>
              <a:xfrm>
                <a:off x="4779549" y="1295226"/>
                <a:ext cx="77353" cy="77353"/>
              </a:xfrm>
              <a:custGeom>
                <a:avLst/>
                <a:gdLst/>
                <a:ahLst/>
                <a:cxnLst/>
                <a:rect l="l" t="t" r="r" b="b"/>
                <a:pathLst>
                  <a:path w="77353" h="77353" extrusionOk="0">
                    <a:moveTo>
                      <a:pt x="38677" y="77353"/>
                    </a:moveTo>
                    <a:cubicBezTo>
                      <a:pt x="60001" y="77353"/>
                      <a:pt x="77353" y="60001"/>
                      <a:pt x="77353" y="38677"/>
                    </a:cubicBezTo>
                    <a:cubicBezTo>
                      <a:pt x="77353" y="17352"/>
                      <a:pt x="60001" y="0"/>
                      <a:pt x="38677" y="0"/>
                    </a:cubicBezTo>
                    <a:cubicBezTo>
                      <a:pt x="17352" y="0"/>
                      <a:pt x="0" y="17352"/>
                      <a:pt x="0" y="38677"/>
                    </a:cubicBezTo>
                    <a:cubicBezTo>
                      <a:pt x="0" y="60001"/>
                      <a:pt x="17352" y="77353"/>
                      <a:pt x="38677" y="77353"/>
                    </a:cubicBezTo>
                    <a:close/>
                    <a:moveTo>
                      <a:pt x="38677" y="7032"/>
                    </a:moveTo>
                    <a:cubicBezTo>
                      <a:pt x="56127" y="7032"/>
                      <a:pt x="70321" y="21230"/>
                      <a:pt x="70321" y="38677"/>
                    </a:cubicBezTo>
                    <a:cubicBezTo>
                      <a:pt x="70321" y="56123"/>
                      <a:pt x="56127" y="70321"/>
                      <a:pt x="38677" y="70321"/>
                    </a:cubicBezTo>
                    <a:cubicBezTo>
                      <a:pt x="21226" y="70321"/>
                      <a:pt x="7032" y="56123"/>
                      <a:pt x="7032" y="38677"/>
                    </a:cubicBezTo>
                    <a:cubicBezTo>
                      <a:pt x="7032" y="21230"/>
                      <a:pt x="21226" y="7032"/>
                      <a:pt x="38677" y="703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1" name="Google Shape;1308;p22">
                <a:extLst>
                  <a:ext uri="{FF2B5EF4-FFF2-40B4-BE49-F238E27FC236}">
                    <a16:creationId xmlns:a16="http://schemas.microsoft.com/office/drawing/2014/main" id="{F532C029-0D7C-463D-A4BF-093FC4D5D977}"/>
                  </a:ext>
                </a:extLst>
              </p:cNvPr>
              <p:cNvSpPr/>
              <p:nvPr/>
            </p:nvSpPr>
            <p:spPr>
              <a:xfrm>
                <a:off x="4920190" y="1295226"/>
                <a:ext cx="77353" cy="77353"/>
              </a:xfrm>
              <a:custGeom>
                <a:avLst/>
                <a:gdLst/>
                <a:ahLst/>
                <a:cxnLst/>
                <a:rect l="l" t="t" r="r" b="b"/>
                <a:pathLst>
                  <a:path w="77353" h="77353" extrusionOk="0">
                    <a:moveTo>
                      <a:pt x="38677" y="0"/>
                    </a:moveTo>
                    <a:cubicBezTo>
                      <a:pt x="17352" y="0"/>
                      <a:pt x="0" y="17352"/>
                      <a:pt x="0" y="38677"/>
                    </a:cubicBezTo>
                    <a:cubicBezTo>
                      <a:pt x="0" y="60001"/>
                      <a:pt x="17352" y="77353"/>
                      <a:pt x="38677" y="77353"/>
                    </a:cubicBezTo>
                    <a:cubicBezTo>
                      <a:pt x="60001" y="77353"/>
                      <a:pt x="77353" y="60001"/>
                      <a:pt x="77353" y="38677"/>
                    </a:cubicBezTo>
                    <a:cubicBezTo>
                      <a:pt x="77353" y="17352"/>
                      <a:pt x="60001" y="0"/>
                      <a:pt x="38677" y="0"/>
                    </a:cubicBezTo>
                    <a:close/>
                    <a:moveTo>
                      <a:pt x="38677" y="70321"/>
                    </a:moveTo>
                    <a:cubicBezTo>
                      <a:pt x="21226" y="70321"/>
                      <a:pt x="7032" y="56123"/>
                      <a:pt x="7032" y="38677"/>
                    </a:cubicBezTo>
                    <a:cubicBezTo>
                      <a:pt x="7032" y="21230"/>
                      <a:pt x="21226" y="7032"/>
                      <a:pt x="38677" y="7032"/>
                    </a:cubicBezTo>
                    <a:cubicBezTo>
                      <a:pt x="56127" y="7032"/>
                      <a:pt x="70321" y="21230"/>
                      <a:pt x="70321" y="38677"/>
                    </a:cubicBezTo>
                    <a:cubicBezTo>
                      <a:pt x="70321" y="56123"/>
                      <a:pt x="56127" y="70321"/>
                      <a:pt x="38677" y="70321"/>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2" name="Google Shape;1309;p22">
                <a:extLst>
                  <a:ext uri="{FF2B5EF4-FFF2-40B4-BE49-F238E27FC236}">
                    <a16:creationId xmlns:a16="http://schemas.microsoft.com/office/drawing/2014/main" id="{326AFAC2-E479-41F3-8293-C47E0A55CD92}"/>
                  </a:ext>
                </a:extLst>
              </p:cNvPr>
              <p:cNvSpPr/>
              <p:nvPr/>
            </p:nvSpPr>
            <p:spPr>
              <a:xfrm>
                <a:off x="4807677" y="1172165"/>
                <a:ext cx="21096" cy="42192"/>
              </a:xfrm>
              <a:custGeom>
                <a:avLst/>
                <a:gdLst/>
                <a:ahLst/>
                <a:cxnLst/>
                <a:rect l="l" t="t" r="r" b="b"/>
                <a:pathLst>
                  <a:path w="21096" h="42192" extrusionOk="0">
                    <a:moveTo>
                      <a:pt x="10548" y="31644"/>
                    </a:moveTo>
                    <a:cubicBezTo>
                      <a:pt x="8607" y="31644"/>
                      <a:pt x="7032" y="30066"/>
                      <a:pt x="7032" y="28128"/>
                    </a:cubicBezTo>
                    <a:lnTo>
                      <a:pt x="0" y="28128"/>
                    </a:lnTo>
                    <a:cubicBezTo>
                      <a:pt x="0" y="32706"/>
                      <a:pt x="2950" y="36574"/>
                      <a:pt x="7032" y="38030"/>
                    </a:cubicBezTo>
                    <a:lnTo>
                      <a:pt x="7032" y="42193"/>
                    </a:lnTo>
                    <a:lnTo>
                      <a:pt x="14064" y="42193"/>
                    </a:lnTo>
                    <a:lnTo>
                      <a:pt x="14064" y="38030"/>
                    </a:lnTo>
                    <a:cubicBezTo>
                      <a:pt x="18146" y="36574"/>
                      <a:pt x="21096" y="32706"/>
                      <a:pt x="21096" y="28128"/>
                    </a:cubicBezTo>
                    <a:cubicBezTo>
                      <a:pt x="21096" y="22313"/>
                      <a:pt x="16364" y="17580"/>
                      <a:pt x="10548" y="17580"/>
                    </a:cubicBezTo>
                    <a:cubicBezTo>
                      <a:pt x="8607" y="17580"/>
                      <a:pt x="7032" y="16002"/>
                      <a:pt x="7032" y="14064"/>
                    </a:cubicBezTo>
                    <a:cubicBezTo>
                      <a:pt x="7032" y="12127"/>
                      <a:pt x="8607" y="10548"/>
                      <a:pt x="10548" y="10548"/>
                    </a:cubicBezTo>
                    <a:cubicBezTo>
                      <a:pt x="12489" y="10548"/>
                      <a:pt x="14064" y="12127"/>
                      <a:pt x="14064" y="14064"/>
                    </a:cubicBezTo>
                    <a:lnTo>
                      <a:pt x="21096" y="14064"/>
                    </a:lnTo>
                    <a:cubicBezTo>
                      <a:pt x="21096" y="9486"/>
                      <a:pt x="18146" y="5619"/>
                      <a:pt x="14064" y="4163"/>
                    </a:cubicBezTo>
                    <a:lnTo>
                      <a:pt x="14064" y="0"/>
                    </a:lnTo>
                    <a:lnTo>
                      <a:pt x="7032" y="0"/>
                    </a:lnTo>
                    <a:lnTo>
                      <a:pt x="7032" y="4163"/>
                    </a:lnTo>
                    <a:cubicBezTo>
                      <a:pt x="2950" y="5619"/>
                      <a:pt x="0" y="9486"/>
                      <a:pt x="0" y="14064"/>
                    </a:cubicBezTo>
                    <a:cubicBezTo>
                      <a:pt x="0" y="19880"/>
                      <a:pt x="4733" y="24612"/>
                      <a:pt x="10548" y="24612"/>
                    </a:cubicBezTo>
                    <a:cubicBezTo>
                      <a:pt x="12489" y="24612"/>
                      <a:pt x="14064" y="26191"/>
                      <a:pt x="14064" y="28128"/>
                    </a:cubicBezTo>
                    <a:cubicBezTo>
                      <a:pt x="14064" y="30066"/>
                      <a:pt x="12489" y="31644"/>
                      <a:pt x="10548" y="3164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3" name="Google Shape;1310;p22">
                <a:extLst>
                  <a:ext uri="{FF2B5EF4-FFF2-40B4-BE49-F238E27FC236}">
                    <a16:creationId xmlns:a16="http://schemas.microsoft.com/office/drawing/2014/main" id="{C727FFFB-2EF6-45B1-BDD6-8946595BD961}"/>
                  </a:ext>
                </a:extLst>
              </p:cNvPr>
              <p:cNvSpPr/>
              <p:nvPr/>
            </p:nvSpPr>
            <p:spPr>
              <a:xfrm>
                <a:off x="4937772" y="1168649"/>
                <a:ext cx="42189" cy="42193"/>
              </a:xfrm>
              <a:custGeom>
                <a:avLst/>
                <a:gdLst/>
                <a:ahLst/>
                <a:cxnLst/>
                <a:rect l="l" t="t" r="r" b="b"/>
                <a:pathLst>
                  <a:path w="42189" h="42193" extrusionOk="0">
                    <a:moveTo>
                      <a:pt x="8550" y="27140"/>
                    </a:moveTo>
                    <a:lnTo>
                      <a:pt x="6760" y="38110"/>
                    </a:lnTo>
                    <a:cubicBezTo>
                      <a:pt x="6542" y="39439"/>
                      <a:pt x="7108" y="40776"/>
                      <a:pt x="8206" y="41553"/>
                    </a:cubicBezTo>
                    <a:cubicBezTo>
                      <a:pt x="9306" y="42330"/>
                      <a:pt x="10762" y="42404"/>
                      <a:pt x="11933" y="41757"/>
                    </a:cubicBezTo>
                    <a:lnTo>
                      <a:pt x="21095" y="36690"/>
                    </a:lnTo>
                    <a:lnTo>
                      <a:pt x="30258" y="41753"/>
                    </a:lnTo>
                    <a:cubicBezTo>
                      <a:pt x="30789" y="42045"/>
                      <a:pt x="31376" y="42193"/>
                      <a:pt x="31960" y="42193"/>
                    </a:cubicBezTo>
                    <a:cubicBezTo>
                      <a:pt x="32670" y="42193"/>
                      <a:pt x="33380" y="41975"/>
                      <a:pt x="33985" y="41549"/>
                    </a:cubicBezTo>
                    <a:cubicBezTo>
                      <a:pt x="35082" y="40776"/>
                      <a:pt x="35648" y="39436"/>
                      <a:pt x="35430" y="38107"/>
                    </a:cubicBezTo>
                    <a:lnTo>
                      <a:pt x="33641" y="27137"/>
                    </a:lnTo>
                    <a:lnTo>
                      <a:pt x="41190" y="19398"/>
                    </a:lnTo>
                    <a:cubicBezTo>
                      <a:pt x="42111" y="18456"/>
                      <a:pt x="42427" y="17077"/>
                      <a:pt x="42005" y="15826"/>
                    </a:cubicBezTo>
                    <a:cubicBezTo>
                      <a:pt x="41583" y="14574"/>
                      <a:pt x="40504" y="13663"/>
                      <a:pt x="39203" y="13466"/>
                    </a:cubicBezTo>
                    <a:lnTo>
                      <a:pt x="28908" y="11895"/>
                    </a:lnTo>
                    <a:lnTo>
                      <a:pt x="24274" y="2018"/>
                    </a:lnTo>
                    <a:cubicBezTo>
                      <a:pt x="23697" y="788"/>
                      <a:pt x="22460" y="0"/>
                      <a:pt x="21095" y="0"/>
                    </a:cubicBezTo>
                    <a:cubicBezTo>
                      <a:pt x="19731" y="0"/>
                      <a:pt x="18493" y="788"/>
                      <a:pt x="17913" y="2022"/>
                    </a:cubicBezTo>
                    <a:lnTo>
                      <a:pt x="13279" y="11898"/>
                    </a:lnTo>
                    <a:lnTo>
                      <a:pt x="2984" y="13470"/>
                    </a:lnTo>
                    <a:cubicBezTo>
                      <a:pt x="1683" y="13670"/>
                      <a:pt x="600" y="14581"/>
                      <a:pt x="182" y="15829"/>
                    </a:cubicBezTo>
                    <a:cubicBezTo>
                      <a:pt x="-237" y="17077"/>
                      <a:pt x="80" y="18459"/>
                      <a:pt x="998" y="19402"/>
                    </a:cubicBezTo>
                    <a:close/>
                    <a:moveTo>
                      <a:pt x="16194" y="18568"/>
                    </a:moveTo>
                    <a:cubicBezTo>
                      <a:pt x="17351" y="18389"/>
                      <a:pt x="18346" y="17647"/>
                      <a:pt x="18845" y="16585"/>
                    </a:cubicBezTo>
                    <a:lnTo>
                      <a:pt x="21095" y="11793"/>
                    </a:lnTo>
                    <a:lnTo>
                      <a:pt x="23346" y="16585"/>
                    </a:lnTo>
                    <a:cubicBezTo>
                      <a:pt x="23845" y="17647"/>
                      <a:pt x="24840" y="18389"/>
                      <a:pt x="25997" y="18568"/>
                    </a:cubicBezTo>
                    <a:lnTo>
                      <a:pt x="31380" y="19391"/>
                    </a:lnTo>
                    <a:lnTo>
                      <a:pt x="27368" y="23501"/>
                    </a:lnTo>
                    <a:cubicBezTo>
                      <a:pt x="26587" y="24299"/>
                      <a:pt x="26236" y="25421"/>
                      <a:pt x="26415" y="26522"/>
                    </a:cubicBezTo>
                    <a:lnTo>
                      <a:pt x="27326" y="32098"/>
                    </a:lnTo>
                    <a:lnTo>
                      <a:pt x="22797" y="29595"/>
                    </a:lnTo>
                    <a:cubicBezTo>
                      <a:pt x="22270" y="29303"/>
                      <a:pt x="21686" y="29155"/>
                      <a:pt x="21099" y="29155"/>
                    </a:cubicBezTo>
                    <a:cubicBezTo>
                      <a:pt x="20512" y="29155"/>
                      <a:pt x="19928" y="29303"/>
                      <a:pt x="19401" y="29595"/>
                    </a:cubicBezTo>
                    <a:lnTo>
                      <a:pt x="14872" y="32098"/>
                    </a:lnTo>
                    <a:lnTo>
                      <a:pt x="15783" y="26522"/>
                    </a:lnTo>
                    <a:cubicBezTo>
                      <a:pt x="15962" y="25421"/>
                      <a:pt x="15607" y="24299"/>
                      <a:pt x="14830" y="23501"/>
                    </a:cubicBezTo>
                    <a:lnTo>
                      <a:pt x="10818" y="19391"/>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4" name="Google Shape;1311;p22">
                <a:extLst>
                  <a:ext uri="{FF2B5EF4-FFF2-40B4-BE49-F238E27FC236}">
                    <a16:creationId xmlns:a16="http://schemas.microsoft.com/office/drawing/2014/main" id="{E73F911F-5B57-48F4-819D-96D94664461E}"/>
                  </a:ext>
                </a:extLst>
              </p:cNvPr>
              <p:cNvSpPr/>
              <p:nvPr/>
            </p:nvSpPr>
            <p:spPr>
              <a:xfrm>
                <a:off x="4828773" y="1316323"/>
                <a:ext cx="7032" cy="35160"/>
              </a:xfrm>
              <a:custGeom>
                <a:avLst/>
                <a:gdLst/>
                <a:ahLst/>
                <a:cxnLst/>
                <a:rect l="l" t="t" r="r" b="b"/>
                <a:pathLst>
                  <a:path w="7032" h="35160" extrusionOk="0">
                    <a:moveTo>
                      <a:pt x="0" y="0"/>
                    </a:moveTo>
                    <a:lnTo>
                      <a:pt x="7032" y="0"/>
                    </a:lnTo>
                    <a:lnTo>
                      <a:pt x="7032" y="35160"/>
                    </a:lnTo>
                    <a:lnTo>
                      <a:pt x="0" y="35160"/>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5" name="Google Shape;1312;p22">
                <a:extLst>
                  <a:ext uri="{FF2B5EF4-FFF2-40B4-BE49-F238E27FC236}">
                    <a16:creationId xmlns:a16="http://schemas.microsoft.com/office/drawing/2014/main" id="{91C6BF4E-7A7F-4A95-B5CA-98E4A9539ADF}"/>
                  </a:ext>
                </a:extLst>
              </p:cNvPr>
              <p:cNvSpPr/>
              <p:nvPr/>
            </p:nvSpPr>
            <p:spPr>
              <a:xfrm>
                <a:off x="4814709" y="1326871"/>
                <a:ext cx="7032" cy="24612"/>
              </a:xfrm>
              <a:custGeom>
                <a:avLst/>
                <a:gdLst/>
                <a:ahLst/>
                <a:cxnLst/>
                <a:rect l="l" t="t" r="r" b="b"/>
                <a:pathLst>
                  <a:path w="7032" h="24612" extrusionOk="0">
                    <a:moveTo>
                      <a:pt x="0" y="0"/>
                    </a:moveTo>
                    <a:lnTo>
                      <a:pt x="7032" y="0"/>
                    </a:lnTo>
                    <a:lnTo>
                      <a:pt x="7032" y="24612"/>
                    </a:lnTo>
                    <a:lnTo>
                      <a:pt x="0" y="24612"/>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6" name="Google Shape;1313;p22">
                <a:extLst>
                  <a:ext uri="{FF2B5EF4-FFF2-40B4-BE49-F238E27FC236}">
                    <a16:creationId xmlns:a16="http://schemas.microsoft.com/office/drawing/2014/main" id="{26DFF4E9-3210-432F-9B1C-192C94769BFD}"/>
                  </a:ext>
                </a:extLst>
              </p:cNvPr>
              <p:cNvSpPr/>
              <p:nvPr/>
            </p:nvSpPr>
            <p:spPr>
              <a:xfrm>
                <a:off x="4800645" y="1333903"/>
                <a:ext cx="7032" cy="17580"/>
              </a:xfrm>
              <a:custGeom>
                <a:avLst/>
                <a:gdLst/>
                <a:ahLst/>
                <a:cxnLst/>
                <a:rect l="l" t="t" r="r" b="b"/>
                <a:pathLst>
                  <a:path w="7032" h="17580" extrusionOk="0">
                    <a:moveTo>
                      <a:pt x="0" y="0"/>
                    </a:moveTo>
                    <a:lnTo>
                      <a:pt x="7032" y="0"/>
                    </a:lnTo>
                    <a:lnTo>
                      <a:pt x="7032" y="17580"/>
                    </a:lnTo>
                    <a:lnTo>
                      <a:pt x="0" y="17580"/>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7" name="Google Shape;1314;p22">
                <a:extLst>
                  <a:ext uri="{FF2B5EF4-FFF2-40B4-BE49-F238E27FC236}">
                    <a16:creationId xmlns:a16="http://schemas.microsoft.com/office/drawing/2014/main" id="{137832C8-39D9-48E0-A51E-A74CC2328C67}"/>
                  </a:ext>
                </a:extLst>
              </p:cNvPr>
              <p:cNvSpPr/>
              <p:nvPr/>
            </p:nvSpPr>
            <p:spPr>
              <a:xfrm>
                <a:off x="4941287" y="1312804"/>
                <a:ext cx="35160" cy="42195"/>
              </a:xfrm>
              <a:custGeom>
                <a:avLst/>
                <a:gdLst/>
                <a:ahLst/>
                <a:cxnLst/>
                <a:rect l="l" t="t" r="r" b="b"/>
                <a:pathLst>
                  <a:path w="35160" h="42195" extrusionOk="0">
                    <a:moveTo>
                      <a:pt x="33490" y="527"/>
                    </a:moveTo>
                    <a:cubicBezTo>
                      <a:pt x="32453" y="-117"/>
                      <a:pt x="31159" y="-173"/>
                      <a:pt x="30069" y="372"/>
                    </a:cubicBezTo>
                    <a:lnTo>
                      <a:pt x="28585" y="1114"/>
                    </a:lnTo>
                    <a:cubicBezTo>
                      <a:pt x="21690" y="4559"/>
                      <a:pt x="13463" y="4559"/>
                      <a:pt x="6568" y="1114"/>
                    </a:cubicBezTo>
                    <a:lnTo>
                      <a:pt x="5084" y="372"/>
                    </a:lnTo>
                    <a:cubicBezTo>
                      <a:pt x="3991" y="-170"/>
                      <a:pt x="2700" y="-113"/>
                      <a:pt x="1663" y="527"/>
                    </a:cubicBezTo>
                    <a:cubicBezTo>
                      <a:pt x="626" y="1166"/>
                      <a:pt x="0" y="2299"/>
                      <a:pt x="0" y="3519"/>
                    </a:cubicBezTo>
                    <a:lnTo>
                      <a:pt x="0" y="21099"/>
                    </a:lnTo>
                    <a:lnTo>
                      <a:pt x="0" y="24615"/>
                    </a:lnTo>
                    <a:lnTo>
                      <a:pt x="0" y="42195"/>
                    </a:lnTo>
                    <a:lnTo>
                      <a:pt x="7032" y="42195"/>
                    </a:lnTo>
                    <a:lnTo>
                      <a:pt x="7032" y="30016"/>
                    </a:lnTo>
                    <a:cubicBezTo>
                      <a:pt x="10436" y="31215"/>
                      <a:pt x="14004" y="31823"/>
                      <a:pt x="17580" y="31823"/>
                    </a:cubicBezTo>
                    <a:cubicBezTo>
                      <a:pt x="22443" y="31823"/>
                      <a:pt x="27302" y="30715"/>
                      <a:pt x="31732" y="28500"/>
                    </a:cubicBezTo>
                    <a:lnTo>
                      <a:pt x="33216" y="27758"/>
                    </a:lnTo>
                    <a:cubicBezTo>
                      <a:pt x="34408" y="27164"/>
                      <a:pt x="35160" y="25948"/>
                      <a:pt x="35160" y="24615"/>
                    </a:cubicBezTo>
                    <a:lnTo>
                      <a:pt x="35160" y="3519"/>
                    </a:lnTo>
                    <a:cubicBezTo>
                      <a:pt x="35160" y="2299"/>
                      <a:pt x="34528" y="1170"/>
                      <a:pt x="33490" y="527"/>
                    </a:cubicBezTo>
                    <a:close/>
                    <a:moveTo>
                      <a:pt x="28128" y="22435"/>
                    </a:moveTo>
                    <a:cubicBezTo>
                      <a:pt x="21487" y="25585"/>
                      <a:pt x="13674" y="25585"/>
                      <a:pt x="7032" y="22435"/>
                    </a:cubicBezTo>
                    <a:lnTo>
                      <a:pt x="7032" y="21099"/>
                    </a:lnTo>
                    <a:lnTo>
                      <a:pt x="7032" y="8933"/>
                    </a:lnTo>
                    <a:cubicBezTo>
                      <a:pt x="13839" y="11328"/>
                      <a:pt x="21321" y="11328"/>
                      <a:pt x="28128" y="893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8" name="Google Shape;1315;p22">
                <a:extLst>
                  <a:ext uri="{FF2B5EF4-FFF2-40B4-BE49-F238E27FC236}">
                    <a16:creationId xmlns:a16="http://schemas.microsoft.com/office/drawing/2014/main" id="{53C18987-82F9-4AB6-B2C5-F8117EDF8B8E}"/>
                  </a:ext>
                </a:extLst>
              </p:cNvPr>
              <p:cNvSpPr/>
              <p:nvPr/>
            </p:nvSpPr>
            <p:spPr>
              <a:xfrm>
                <a:off x="4878286" y="1345777"/>
                <a:ext cx="7689" cy="7629"/>
              </a:xfrm>
              <a:custGeom>
                <a:avLst/>
                <a:gdLst/>
                <a:ahLst/>
                <a:cxnLst/>
                <a:rect l="l" t="t" r="r" b="b"/>
                <a:pathLst>
                  <a:path w="7689" h="7629" extrusionOk="0">
                    <a:moveTo>
                      <a:pt x="0" y="6976"/>
                    </a:moveTo>
                    <a:cubicBezTo>
                      <a:pt x="2268" y="7271"/>
                      <a:pt x="4571" y="7482"/>
                      <a:pt x="6881" y="7609"/>
                    </a:cubicBezTo>
                    <a:lnTo>
                      <a:pt x="6888" y="7609"/>
                    </a:lnTo>
                    <a:lnTo>
                      <a:pt x="7306" y="7630"/>
                    </a:lnTo>
                    <a:lnTo>
                      <a:pt x="7690" y="608"/>
                    </a:lnTo>
                    <a:lnTo>
                      <a:pt x="7233" y="584"/>
                    </a:lnTo>
                    <a:cubicBezTo>
                      <a:pt x="5130" y="468"/>
                      <a:pt x="3003" y="271"/>
                      <a:pt x="904"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19" name="Google Shape;1316;p22">
                <a:extLst>
                  <a:ext uri="{FF2B5EF4-FFF2-40B4-BE49-F238E27FC236}">
                    <a16:creationId xmlns:a16="http://schemas.microsoft.com/office/drawing/2014/main" id="{3ECF2DCC-8529-4EE9-AC64-0C97E1DA8A56}"/>
                  </a:ext>
                </a:extLst>
              </p:cNvPr>
              <p:cNvSpPr/>
              <p:nvPr/>
            </p:nvSpPr>
            <p:spPr>
              <a:xfrm>
                <a:off x="4892758" y="1345977"/>
                <a:ext cx="7545" cy="7503"/>
              </a:xfrm>
              <a:custGeom>
                <a:avLst/>
                <a:gdLst/>
                <a:ahLst/>
                <a:cxnLst/>
                <a:rect l="l" t="t" r="r" b="b"/>
                <a:pathLst>
                  <a:path w="7545" h="7503" extrusionOk="0">
                    <a:moveTo>
                      <a:pt x="207" y="7503"/>
                    </a:moveTo>
                    <a:cubicBezTo>
                      <a:pt x="2651" y="7433"/>
                      <a:pt x="5116" y="7257"/>
                      <a:pt x="7545" y="6990"/>
                    </a:cubicBezTo>
                    <a:lnTo>
                      <a:pt x="6772" y="0"/>
                    </a:lnTo>
                    <a:cubicBezTo>
                      <a:pt x="4532" y="246"/>
                      <a:pt x="2254" y="404"/>
                      <a:pt x="0" y="471"/>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0" name="Google Shape;1317;p22">
                <a:extLst>
                  <a:ext uri="{FF2B5EF4-FFF2-40B4-BE49-F238E27FC236}">
                    <a16:creationId xmlns:a16="http://schemas.microsoft.com/office/drawing/2014/main" id="{A43D5E43-DB4F-431D-BB5D-DAED80EF0E23}"/>
                  </a:ext>
                </a:extLst>
              </p:cNvPr>
              <p:cNvSpPr/>
              <p:nvPr/>
            </p:nvSpPr>
            <p:spPr>
              <a:xfrm>
                <a:off x="4863895" y="1342950"/>
                <a:ext cx="8596" cy="8561"/>
              </a:xfrm>
              <a:custGeom>
                <a:avLst/>
                <a:gdLst/>
                <a:ahLst/>
                <a:cxnLst/>
                <a:rect l="l" t="t" r="r" b="b"/>
                <a:pathLst>
                  <a:path w="8596" h="8561" extrusionOk="0">
                    <a:moveTo>
                      <a:pt x="7134" y="8562"/>
                    </a:moveTo>
                    <a:lnTo>
                      <a:pt x="8597" y="1684"/>
                    </a:lnTo>
                    <a:cubicBezTo>
                      <a:pt x="6385" y="1213"/>
                      <a:pt x="4174" y="647"/>
                      <a:pt x="2025" y="0"/>
                    </a:cubicBezTo>
                    <a:lnTo>
                      <a:pt x="0" y="6737"/>
                    </a:lnTo>
                    <a:cubicBezTo>
                      <a:pt x="2335" y="7436"/>
                      <a:pt x="4733" y="8048"/>
                      <a:pt x="7134" y="856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1" name="Google Shape;1318;p22">
                <a:extLst>
                  <a:ext uri="{FF2B5EF4-FFF2-40B4-BE49-F238E27FC236}">
                    <a16:creationId xmlns:a16="http://schemas.microsoft.com/office/drawing/2014/main" id="{F9CB7BC4-BAA8-44CD-A20C-351AF6C900C7}"/>
                  </a:ext>
                </a:extLst>
              </p:cNvPr>
              <p:cNvSpPr/>
              <p:nvPr/>
            </p:nvSpPr>
            <p:spPr>
              <a:xfrm>
                <a:off x="4906246" y="1343403"/>
                <a:ext cx="8494" cy="8463"/>
              </a:xfrm>
              <a:custGeom>
                <a:avLst/>
                <a:gdLst/>
                <a:ahLst/>
                <a:cxnLst/>
                <a:rect l="l" t="t" r="r" b="b"/>
                <a:pathLst>
                  <a:path w="8494" h="8463" extrusionOk="0">
                    <a:moveTo>
                      <a:pt x="1329" y="8463"/>
                    </a:moveTo>
                    <a:cubicBezTo>
                      <a:pt x="3723" y="8003"/>
                      <a:pt x="6135" y="7433"/>
                      <a:pt x="8495" y="6775"/>
                    </a:cubicBezTo>
                    <a:lnTo>
                      <a:pt x="6607" y="0"/>
                    </a:lnTo>
                    <a:cubicBezTo>
                      <a:pt x="4427" y="608"/>
                      <a:pt x="2205" y="1132"/>
                      <a:pt x="0" y="155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2" name="Google Shape;1319;p22">
                <a:extLst>
                  <a:ext uri="{FF2B5EF4-FFF2-40B4-BE49-F238E27FC236}">
                    <a16:creationId xmlns:a16="http://schemas.microsoft.com/office/drawing/2014/main" id="{C699E261-AF9A-45DF-A726-1F1115E043E6}"/>
                  </a:ext>
                </a:extLst>
              </p:cNvPr>
              <p:cNvSpPr/>
              <p:nvPr/>
            </p:nvSpPr>
            <p:spPr>
              <a:xfrm>
                <a:off x="4799063" y="1280913"/>
                <a:ext cx="8536" cy="8572"/>
              </a:xfrm>
              <a:custGeom>
                <a:avLst/>
                <a:gdLst/>
                <a:ahLst/>
                <a:cxnLst/>
                <a:rect l="l" t="t" r="r" b="b"/>
                <a:pathLst>
                  <a:path w="8536" h="8572" extrusionOk="0">
                    <a:moveTo>
                      <a:pt x="8537" y="6586"/>
                    </a:moveTo>
                    <a:cubicBezTo>
                      <a:pt x="7897" y="4413"/>
                      <a:pt x="7342" y="2198"/>
                      <a:pt x="6881" y="0"/>
                    </a:cubicBezTo>
                    <a:lnTo>
                      <a:pt x="0" y="1435"/>
                    </a:lnTo>
                    <a:cubicBezTo>
                      <a:pt x="496" y="3818"/>
                      <a:pt x="1097" y="6220"/>
                      <a:pt x="1793" y="857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3" name="Google Shape;1320;p22">
                <a:extLst>
                  <a:ext uri="{FF2B5EF4-FFF2-40B4-BE49-F238E27FC236}">
                    <a16:creationId xmlns:a16="http://schemas.microsoft.com/office/drawing/2014/main" id="{86DEDCCF-18A5-486C-A9D0-FA5A17119C7B}"/>
                  </a:ext>
                </a:extLst>
              </p:cNvPr>
              <p:cNvSpPr/>
              <p:nvPr/>
            </p:nvSpPr>
            <p:spPr>
              <a:xfrm>
                <a:off x="4971911" y="1279802"/>
                <a:ext cx="8350" cy="8392"/>
              </a:xfrm>
              <a:custGeom>
                <a:avLst/>
                <a:gdLst/>
                <a:ahLst/>
                <a:cxnLst/>
                <a:rect l="l" t="t" r="r" b="b"/>
                <a:pathLst>
                  <a:path w="8350" h="8392" extrusionOk="0">
                    <a:moveTo>
                      <a:pt x="8351" y="1192"/>
                    </a:moveTo>
                    <a:lnTo>
                      <a:pt x="1420" y="0"/>
                    </a:lnTo>
                    <a:cubicBezTo>
                      <a:pt x="1034" y="2240"/>
                      <a:pt x="559" y="4472"/>
                      <a:pt x="0" y="6638"/>
                    </a:cubicBezTo>
                    <a:lnTo>
                      <a:pt x="6811" y="8393"/>
                    </a:lnTo>
                    <a:cubicBezTo>
                      <a:pt x="7415" y="6041"/>
                      <a:pt x="7932" y="3618"/>
                      <a:pt x="8351" y="119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4" name="Google Shape;1321;p22">
                <a:extLst>
                  <a:ext uri="{FF2B5EF4-FFF2-40B4-BE49-F238E27FC236}">
                    <a16:creationId xmlns:a16="http://schemas.microsoft.com/office/drawing/2014/main" id="{BF69A6EC-85B6-4692-BEDF-26FDF6C0E004}"/>
                  </a:ext>
                </a:extLst>
              </p:cNvPr>
              <p:cNvSpPr/>
              <p:nvPr/>
            </p:nvSpPr>
            <p:spPr>
              <a:xfrm>
                <a:off x="4797220" y="1267443"/>
                <a:ext cx="7605" cy="7650"/>
              </a:xfrm>
              <a:custGeom>
                <a:avLst/>
                <a:gdLst/>
                <a:ahLst/>
                <a:cxnLst/>
                <a:rect l="l" t="t" r="r" b="b"/>
                <a:pathLst>
                  <a:path w="7605" h="7650" extrusionOk="0">
                    <a:moveTo>
                      <a:pt x="7605" y="6775"/>
                    </a:moveTo>
                    <a:cubicBezTo>
                      <a:pt x="7324" y="4543"/>
                      <a:pt x="7127" y="2264"/>
                      <a:pt x="7025" y="0"/>
                    </a:cubicBezTo>
                    <a:lnTo>
                      <a:pt x="0" y="327"/>
                    </a:lnTo>
                    <a:cubicBezTo>
                      <a:pt x="113" y="2771"/>
                      <a:pt x="327" y="5235"/>
                      <a:pt x="629" y="7651"/>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5" name="Google Shape;1322;p22">
                <a:extLst>
                  <a:ext uri="{FF2B5EF4-FFF2-40B4-BE49-F238E27FC236}">
                    <a16:creationId xmlns:a16="http://schemas.microsoft.com/office/drawing/2014/main" id="{E6436506-3CCC-489D-84B3-0486C744E908}"/>
                  </a:ext>
                </a:extLst>
              </p:cNvPr>
              <p:cNvSpPr/>
              <p:nvPr/>
            </p:nvSpPr>
            <p:spPr>
              <a:xfrm>
                <a:off x="4974214" y="1265945"/>
                <a:ext cx="7380" cy="7759"/>
              </a:xfrm>
              <a:custGeom>
                <a:avLst/>
                <a:gdLst/>
                <a:ahLst/>
                <a:cxnLst/>
                <a:rect l="l" t="t" r="r" b="b"/>
                <a:pathLst>
                  <a:path w="7380" h="7759" extrusionOk="0">
                    <a:moveTo>
                      <a:pt x="7243" y="4469"/>
                    </a:moveTo>
                    <a:cubicBezTo>
                      <a:pt x="7317" y="3122"/>
                      <a:pt x="7363" y="1769"/>
                      <a:pt x="7370" y="566"/>
                    </a:cubicBezTo>
                    <a:lnTo>
                      <a:pt x="7380" y="0"/>
                    </a:lnTo>
                    <a:lnTo>
                      <a:pt x="345" y="338"/>
                    </a:lnTo>
                    <a:cubicBezTo>
                      <a:pt x="331" y="1593"/>
                      <a:pt x="292" y="2841"/>
                      <a:pt x="222" y="4086"/>
                    </a:cubicBezTo>
                    <a:cubicBezTo>
                      <a:pt x="165" y="5102"/>
                      <a:pt x="91" y="6114"/>
                      <a:pt x="0" y="7127"/>
                    </a:cubicBezTo>
                    <a:lnTo>
                      <a:pt x="7000" y="7760"/>
                    </a:lnTo>
                    <a:cubicBezTo>
                      <a:pt x="7102" y="6666"/>
                      <a:pt x="7183" y="5569"/>
                      <a:pt x="7243" y="4469"/>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6" name="Google Shape;1323;p22">
                <a:extLst>
                  <a:ext uri="{FF2B5EF4-FFF2-40B4-BE49-F238E27FC236}">
                    <a16:creationId xmlns:a16="http://schemas.microsoft.com/office/drawing/2014/main" id="{6ABA3874-6459-47D4-AFD3-BA22760C9EC2}"/>
                  </a:ext>
                </a:extLst>
              </p:cNvPr>
              <p:cNvSpPr/>
              <p:nvPr/>
            </p:nvSpPr>
            <p:spPr>
              <a:xfrm>
                <a:off x="4797182" y="1253069"/>
                <a:ext cx="7527" cy="7573"/>
              </a:xfrm>
              <a:custGeom>
                <a:avLst/>
                <a:gdLst/>
                <a:ahLst/>
                <a:cxnLst/>
                <a:rect l="l" t="t" r="r" b="b"/>
                <a:pathLst>
                  <a:path w="7527" h="7573" extrusionOk="0">
                    <a:moveTo>
                      <a:pt x="0" y="7342"/>
                    </a:moveTo>
                    <a:lnTo>
                      <a:pt x="7025" y="7574"/>
                    </a:lnTo>
                    <a:cubicBezTo>
                      <a:pt x="7099" y="5316"/>
                      <a:pt x="7268" y="3038"/>
                      <a:pt x="7528" y="805"/>
                    </a:cubicBezTo>
                    <a:lnTo>
                      <a:pt x="545" y="0"/>
                    </a:lnTo>
                    <a:cubicBezTo>
                      <a:pt x="260" y="2426"/>
                      <a:pt x="77" y="4894"/>
                      <a:pt x="0" y="734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7" name="Google Shape;1324;p22">
                <a:extLst>
                  <a:ext uri="{FF2B5EF4-FFF2-40B4-BE49-F238E27FC236}">
                    <a16:creationId xmlns:a16="http://schemas.microsoft.com/office/drawing/2014/main" id="{FCEB357C-7A5D-4DBE-AA3A-C7612CB49CBD}"/>
                  </a:ext>
                </a:extLst>
              </p:cNvPr>
              <p:cNvSpPr/>
              <p:nvPr/>
            </p:nvSpPr>
            <p:spPr>
              <a:xfrm>
                <a:off x="4973568" y="1251311"/>
                <a:ext cx="7781" cy="7816"/>
              </a:xfrm>
              <a:custGeom>
                <a:avLst/>
                <a:gdLst/>
                <a:ahLst/>
                <a:cxnLst/>
                <a:rect l="l" t="t" r="r" b="b"/>
                <a:pathLst>
                  <a:path w="7781" h="7816" extrusionOk="0">
                    <a:moveTo>
                      <a:pt x="7781" y="7317"/>
                    </a:moveTo>
                    <a:cubicBezTo>
                      <a:pt x="7609" y="4887"/>
                      <a:pt x="7327" y="2426"/>
                      <a:pt x="6951" y="0"/>
                    </a:cubicBezTo>
                    <a:lnTo>
                      <a:pt x="0" y="1076"/>
                    </a:lnTo>
                    <a:cubicBezTo>
                      <a:pt x="345" y="3312"/>
                      <a:pt x="605" y="5580"/>
                      <a:pt x="763" y="7816"/>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8" name="Google Shape;1325;p22">
                <a:extLst>
                  <a:ext uri="{FF2B5EF4-FFF2-40B4-BE49-F238E27FC236}">
                    <a16:creationId xmlns:a16="http://schemas.microsoft.com/office/drawing/2014/main" id="{ED3162A6-9D17-47FC-8742-3447DD3CAE9A}"/>
                  </a:ext>
                </a:extLst>
              </p:cNvPr>
              <p:cNvSpPr/>
              <p:nvPr/>
            </p:nvSpPr>
            <p:spPr>
              <a:xfrm>
                <a:off x="4798848" y="1238646"/>
                <a:ext cx="8484" cy="8519"/>
              </a:xfrm>
              <a:custGeom>
                <a:avLst/>
                <a:gdLst/>
                <a:ahLst/>
                <a:cxnLst/>
                <a:rect l="l" t="t" r="r" b="b"/>
                <a:pathLst>
                  <a:path w="8484" h="8519" extrusionOk="0">
                    <a:moveTo>
                      <a:pt x="8484" y="1913"/>
                    </a:moveTo>
                    <a:lnTo>
                      <a:pt x="1719" y="0"/>
                    </a:lnTo>
                    <a:cubicBezTo>
                      <a:pt x="1051" y="2363"/>
                      <a:pt x="475" y="4768"/>
                      <a:pt x="0" y="7155"/>
                    </a:cubicBezTo>
                    <a:lnTo>
                      <a:pt x="6902" y="8519"/>
                    </a:lnTo>
                    <a:cubicBezTo>
                      <a:pt x="7334" y="6318"/>
                      <a:pt x="7872" y="4096"/>
                      <a:pt x="8484" y="1913"/>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29" name="Google Shape;1326;p22">
                <a:extLst>
                  <a:ext uri="{FF2B5EF4-FFF2-40B4-BE49-F238E27FC236}">
                    <a16:creationId xmlns:a16="http://schemas.microsoft.com/office/drawing/2014/main" id="{8BD19A9C-743E-4F6B-8AD3-FD5FB703225A}"/>
                  </a:ext>
                </a:extLst>
              </p:cNvPr>
              <p:cNvSpPr/>
              <p:nvPr/>
            </p:nvSpPr>
            <p:spPr>
              <a:xfrm>
                <a:off x="4970421" y="1237008"/>
                <a:ext cx="8681" cy="8716"/>
              </a:xfrm>
              <a:custGeom>
                <a:avLst/>
                <a:gdLst/>
                <a:ahLst/>
                <a:cxnLst/>
                <a:rect l="l" t="t" r="r" b="b"/>
                <a:pathLst>
                  <a:path w="8681" h="8716" extrusionOk="0">
                    <a:moveTo>
                      <a:pt x="0" y="2180"/>
                    </a:moveTo>
                    <a:cubicBezTo>
                      <a:pt x="693" y="4307"/>
                      <a:pt x="1315" y="6505"/>
                      <a:pt x="1846" y="8716"/>
                    </a:cubicBezTo>
                    <a:lnTo>
                      <a:pt x="8681" y="7081"/>
                    </a:lnTo>
                    <a:cubicBezTo>
                      <a:pt x="8112" y="4687"/>
                      <a:pt x="7440" y="2303"/>
                      <a:pt x="6688"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30" name="Google Shape;1327;p22">
                <a:extLst>
                  <a:ext uri="{FF2B5EF4-FFF2-40B4-BE49-F238E27FC236}">
                    <a16:creationId xmlns:a16="http://schemas.microsoft.com/office/drawing/2014/main" id="{26F79A1B-F9F4-4489-B4B7-DA864E74AE17}"/>
                  </a:ext>
                </a:extLst>
              </p:cNvPr>
              <p:cNvSpPr/>
              <p:nvPr/>
            </p:nvSpPr>
            <p:spPr>
              <a:xfrm>
                <a:off x="4908201" y="1174654"/>
                <a:ext cx="8712" cy="8681"/>
              </a:xfrm>
              <a:custGeom>
                <a:avLst/>
                <a:gdLst/>
                <a:ahLst/>
                <a:cxnLst/>
                <a:rect l="l" t="t" r="r" b="b"/>
                <a:pathLst>
                  <a:path w="8712" h="8681" extrusionOk="0">
                    <a:moveTo>
                      <a:pt x="1635" y="0"/>
                    </a:moveTo>
                    <a:lnTo>
                      <a:pt x="0" y="6839"/>
                    </a:lnTo>
                    <a:cubicBezTo>
                      <a:pt x="2180" y="7359"/>
                      <a:pt x="4381" y="7981"/>
                      <a:pt x="6536" y="8681"/>
                    </a:cubicBezTo>
                    <a:lnTo>
                      <a:pt x="8713" y="1997"/>
                    </a:lnTo>
                    <a:cubicBezTo>
                      <a:pt x="6378" y="1238"/>
                      <a:pt x="4001" y="566"/>
                      <a:pt x="1635"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31" name="Google Shape;1328;p22">
                <a:extLst>
                  <a:ext uri="{FF2B5EF4-FFF2-40B4-BE49-F238E27FC236}">
                    <a16:creationId xmlns:a16="http://schemas.microsoft.com/office/drawing/2014/main" id="{368D22F3-FC46-4925-8DBE-B9B158CC4057}"/>
                  </a:ext>
                </a:extLst>
              </p:cNvPr>
              <p:cNvSpPr/>
              <p:nvPr/>
            </p:nvSpPr>
            <p:spPr>
              <a:xfrm>
                <a:off x="4866103" y="1173434"/>
                <a:ext cx="8368" cy="8325"/>
              </a:xfrm>
              <a:custGeom>
                <a:avLst/>
                <a:gdLst/>
                <a:ahLst/>
                <a:cxnLst/>
                <a:rect l="l" t="t" r="r" b="b"/>
                <a:pathLst>
                  <a:path w="8368" h="8325" extrusionOk="0">
                    <a:moveTo>
                      <a:pt x="7201" y="0"/>
                    </a:moveTo>
                    <a:cubicBezTo>
                      <a:pt x="4782" y="408"/>
                      <a:pt x="2356" y="914"/>
                      <a:pt x="0" y="1508"/>
                    </a:cubicBezTo>
                    <a:lnTo>
                      <a:pt x="1716" y="8326"/>
                    </a:lnTo>
                    <a:cubicBezTo>
                      <a:pt x="3889" y="7777"/>
                      <a:pt x="6128" y="7310"/>
                      <a:pt x="8368" y="693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32" name="Google Shape;1329;p22">
                <a:extLst>
                  <a:ext uri="{FF2B5EF4-FFF2-40B4-BE49-F238E27FC236}">
                    <a16:creationId xmlns:a16="http://schemas.microsoft.com/office/drawing/2014/main" id="{E85B17C5-9F5F-4DC5-85E3-71A13B41B485}"/>
                  </a:ext>
                </a:extLst>
              </p:cNvPr>
              <p:cNvSpPr/>
              <p:nvPr/>
            </p:nvSpPr>
            <p:spPr>
              <a:xfrm>
                <a:off x="4894783" y="1172404"/>
                <a:ext cx="7826" cy="7781"/>
              </a:xfrm>
              <a:custGeom>
                <a:avLst/>
                <a:gdLst/>
                <a:ahLst/>
                <a:cxnLst/>
                <a:rect l="l" t="t" r="r" b="b"/>
                <a:pathLst>
                  <a:path w="7826" h="7781" extrusionOk="0">
                    <a:moveTo>
                      <a:pt x="513" y="0"/>
                    </a:moveTo>
                    <a:lnTo>
                      <a:pt x="0" y="7015"/>
                    </a:lnTo>
                    <a:cubicBezTo>
                      <a:pt x="2247" y="7176"/>
                      <a:pt x="4518" y="7436"/>
                      <a:pt x="6754" y="7781"/>
                    </a:cubicBezTo>
                    <a:lnTo>
                      <a:pt x="7827" y="830"/>
                    </a:lnTo>
                    <a:cubicBezTo>
                      <a:pt x="5404" y="461"/>
                      <a:pt x="2943" y="179"/>
                      <a:pt x="513" y="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33" name="Google Shape;1330;p22">
                <a:extLst>
                  <a:ext uri="{FF2B5EF4-FFF2-40B4-BE49-F238E27FC236}">
                    <a16:creationId xmlns:a16="http://schemas.microsoft.com/office/drawing/2014/main" id="{E7E26AB8-5E9C-49AA-8EE8-C402D92EC460}"/>
                  </a:ext>
                </a:extLst>
              </p:cNvPr>
              <p:cNvSpPr/>
              <p:nvPr/>
            </p:nvSpPr>
            <p:spPr>
              <a:xfrm>
                <a:off x="4880596" y="1172165"/>
                <a:ext cx="7397" cy="7348"/>
              </a:xfrm>
              <a:custGeom>
                <a:avLst/>
                <a:gdLst/>
                <a:ahLst/>
                <a:cxnLst/>
                <a:rect l="l" t="t" r="r" b="b"/>
                <a:pathLst>
                  <a:path w="7397" h="7348" extrusionOk="0">
                    <a:moveTo>
                      <a:pt x="7398" y="7032"/>
                    </a:moveTo>
                    <a:lnTo>
                      <a:pt x="7356" y="0"/>
                    </a:lnTo>
                    <a:cubicBezTo>
                      <a:pt x="6227" y="7"/>
                      <a:pt x="5091" y="35"/>
                      <a:pt x="3956" y="84"/>
                    </a:cubicBezTo>
                    <a:cubicBezTo>
                      <a:pt x="2626" y="144"/>
                      <a:pt x="1308" y="229"/>
                      <a:pt x="0" y="345"/>
                    </a:cubicBezTo>
                    <a:lnTo>
                      <a:pt x="612" y="7349"/>
                    </a:lnTo>
                    <a:cubicBezTo>
                      <a:pt x="1825" y="7243"/>
                      <a:pt x="3038" y="7166"/>
                      <a:pt x="4265" y="7109"/>
                    </a:cubicBezTo>
                    <a:cubicBezTo>
                      <a:pt x="5313" y="7067"/>
                      <a:pt x="6357" y="7039"/>
                      <a:pt x="7398" y="703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34" name="Google Shape;1331;p22">
                <a:extLst>
                  <a:ext uri="{FF2B5EF4-FFF2-40B4-BE49-F238E27FC236}">
                    <a16:creationId xmlns:a16="http://schemas.microsoft.com/office/drawing/2014/main" id="{D5B4285E-5683-4C33-BF15-E34D06B36617}"/>
                  </a:ext>
                </a:extLst>
              </p:cNvPr>
              <p:cNvSpPr/>
              <p:nvPr/>
            </p:nvSpPr>
            <p:spPr>
              <a:xfrm>
                <a:off x="4832289" y="1238927"/>
                <a:ext cx="112513" cy="49309"/>
              </a:xfrm>
              <a:custGeom>
                <a:avLst/>
                <a:gdLst/>
                <a:ahLst/>
                <a:cxnLst/>
                <a:rect l="l" t="t" r="r" b="b"/>
                <a:pathLst>
                  <a:path w="112513" h="49309" extrusionOk="0">
                    <a:moveTo>
                      <a:pt x="110956" y="21733"/>
                    </a:moveTo>
                    <a:lnTo>
                      <a:pt x="97222" y="12521"/>
                    </a:lnTo>
                    <a:cubicBezTo>
                      <a:pt x="72339" y="-4174"/>
                      <a:pt x="40178" y="-4174"/>
                      <a:pt x="15295" y="12521"/>
                    </a:cubicBezTo>
                    <a:lnTo>
                      <a:pt x="1561" y="21733"/>
                    </a:lnTo>
                    <a:cubicBezTo>
                      <a:pt x="584" y="22387"/>
                      <a:pt x="0" y="23484"/>
                      <a:pt x="0" y="24655"/>
                    </a:cubicBezTo>
                    <a:cubicBezTo>
                      <a:pt x="0" y="25825"/>
                      <a:pt x="584" y="26922"/>
                      <a:pt x="1558" y="27576"/>
                    </a:cubicBezTo>
                    <a:lnTo>
                      <a:pt x="15291" y="36788"/>
                    </a:lnTo>
                    <a:cubicBezTo>
                      <a:pt x="27735" y="45135"/>
                      <a:pt x="41992" y="49309"/>
                      <a:pt x="56253" y="49309"/>
                    </a:cubicBezTo>
                    <a:cubicBezTo>
                      <a:pt x="70514" y="49309"/>
                      <a:pt x="84775" y="45135"/>
                      <a:pt x="97215" y="36788"/>
                    </a:cubicBezTo>
                    <a:lnTo>
                      <a:pt x="110949" y="27576"/>
                    </a:lnTo>
                    <a:cubicBezTo>
                      <a:pt x="111930" y="26922"/>
                      <a:pt x="112514" y="25825"/>
                      <a:pt x="112514" y="24655"/>
                    </a:cubicBezTo>
                    <a:cubicBezTo>
                      <a:pt x="112514" y="23484"/>
                      <a:pt x="111930" y="22387"/>
                      <a:pt x="110956" y="21733"/>
                    </a:cubicBezTo>
                    <a:close/>
                    <a:moveTo>
                      <a:pt x="73482" y="28171"/>
                    </a:moveTo>
                    <a:cubicBezTo>
                      <a:pt x="72079" y="35048"/>
                      <a:pt x="66650" y="40477"/>
                      <a:pt x="59773" y="41880"/>
                    </a:cubicBezTo>
                    <a:lnTo>
                      <a:pt x="59773" y="31687"/>
                    </a:lnTo>
                    <a:lnTo>
                      <a:pt x="52741" y="31687"/>
                    </a:lnTo>
                    <a:lnTo>
                      <a:pt x="52741" y="41880"/>
                    </a:lnTo>
                    <a:cubicBezTo>
                      <a:pt x="45863" y="40477"/>
                      <a:pt x="40435" y="35048"/>
                      <a:pt x="39032" y="28171"/>
                    </a:cubicBezTo>
                    <a:lnTo>
                      <a:pt x="49225" y="28171"/>
                    </a:lnTo>
                    <a:lnTo>
                      <a:pt x="49225" y="21138"/>
                    </a:lnTo>
                    <a:lnTo>
                      <a:pt x="39032" y="21138"/>
                    </a:lnTo>
                    <a:cubicBezTo>
                      <a:pt x="40435" y="14261"/>
                      <a:pt x="45863" y="8832"/>
                      <a:pt x="52741" y="7429"/>
                    </a:cubicBezTo>
                    <a:lnTo>
                      <a:pt x="52741" y="17622"/>
                    </a:lnTo>
                    <a:lnTo>
                      <a:pt x="59773" y="17622"/>
                    </a:lnTo>
                    <a:lnTo>
                      <a:pt x="59773" y="7429"/>
                    </a:lnTo>
                    <a:cubicBezTo>
                      <a:pt x="66650" y="8832"/>
                      <a:pt x="72079" y="14261"/>
                      <a:pt x="73482" y="21138"/>
                    </a:cubicBezTo>
                    <a:lnTo>
                      <a:pt x="63289" y="21138"/>
                    </a:lnTo>
                    <a:lnTo>
                      <a:pt x="63289" y="28171"/>
                    </a:lnTo>
                    <a:close/>
                    <a:moveTo>
                      <a:pt x="9827" y="24655"/>
                    </a:moveTo>
                    <a:lnTo>
                      <a:pt x="19208" y="18361"/>
                    </a:lnTo>
                    <a:cubicBezTo>
                      <a:pt x="24637" y="14722"/>
                      <a:pt x="30452" y="11979"/>
                      <a:pt x="36458" y="10095"/>
                    </a:cubicBezTo>
                    <a:cubicBezTo>
                      <a:pt x="33448" y="14180"/>
                      <a:pt x="31644" y="19205"/>
                      <a:pt x="31644" y="24655"/>
                    </a:cubicBezTo>
                    <a:cubicBezTo>
                      <a:pt x="31644" y="30104"/>
                      <a:pt x="33448" y="35129"/>
                      <a:pt x="36458" y="39214"/>
                    </a:cubicBezTo>
                    <a:cubicBezTo>
                      <a:pt x="30449" y="37330"/>
                      <a:pt x="24637" y="34587"/>
                      <a:pt x="19208" y="30948"/>
                    </a:cubicBezTo>
                    <a:close/>
                    <a:moveTo>
                      <a:pt x="93305" y="30948"/>
                    </a:moveTo>
                    <a:cubicBezTo>
                      <a:pt x="87877" y="34587"/>
                      <a:pt x="82061" y="37330"/>
                      <a:pt x="76056" y="39214"/>
                    </a:cubicBezTo>
                    <a:cubicBezTo>
                      <a:pt x="79065" y="35129"/>
                      <a:pt x="80869" y="30104"/>
                      <a:pt x="80869" y="24655"/>
                    </a:cubicBezTo>
                    <a:cubicBezTo>
                      <a:pt x="80869" y="19205"/>
                      <a:pt x="79065" y="14180"/>
                      <a:pt x="76056" y="10095"/>
                    </a:cubicBezTo>
                    <a:cubicBezTo>
                      <a:pt x="82065" y="11979"/>
                      <a:pt x="87877" y="14722"/>
                      <a:pt x="93305" y="18361"/>
                    </a:cubicBezTo>
                    <a:lnTo>
                      <a:pt x="102686" y="24655"/>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grpSp>
        <p:nvGrpSpPr>
          <p:cNvPr id="635" name="Google Shape;1332;p22">
            <a:extLst>
              <a:ext uri="{FF2B5EF4-FFF2-40B4-BE49-F238E27FC236}">
                <a16:creationId xmlns:a16="http://schemas.microsoft.com/office/drawing/2014/main" id="{A096BF16-0A74-46BC-8B5C-63DF70960F28}"/>
              </a:ext>
            </a:extLst>
          </p:cNvPr>
          <p:cNvGrpSpPr/>
          <p:nvPr/>
        </p:nvGrpSpPr>
        <p:grpSpPr>
          <a:xfrm>
            <a:off x="7345304" y="1690688"/>
            <a:ext cx="1374670" cy="613629"/>
            <a:chOff x="7872640" y="1089696"/>
            <a:chExt cx="1374670" cy="613629"/>
          </a:xfrm>
        </p:grpSpPr>
        <p:sp>
          <p:nvSpPr>
            <p:cNvPr id="636" name="Google Shape;1333;p22">
              <a:extLst>
                <a:ext uri="{FF2B5EF4-FFF2-40B4-BE49-F238E27FC236}">
                  <a16:creationId xmlns:a16="http://schemas.microsoft.com/office/drawing/2014/main" id="{79583BB3-5A68-4F68-B559-A1A7C39D87F1}"/>
                </a:ext>
              </a:extLst>
            </p:cNvPr>
            <p:cNvSpPr/>
            <p:nvPr/>
          </p:nvSpPr>
          <p:spPr>
            <a:xfrm>
              <a:off x="8395209" y="1089696"/>
              <a:ext cx="339712" cy="339712"/>
            </a:xfrm>
            <a:prstGeom prst="ellipse">
              <a:avLst/>
            </a:prstGeom>
            <a:solidFill>
              <a:srgbClr val="FFFFFF"/>
            </a:solidFill>
            <a:ln w="12700" cap="flat" cmpd="sng">
              <a:solidFill>
                <a:srgbClr val="0D234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sp>
          <p:nvSpPr>
            <p:cNvPr id="637" name="Google Shape;1334;p22">
              <a:extLst>
                <a:ext uri="{FF2B5EF4-FFF2-40B4-BE49-F238E27FC236}">
                  <a16:creationId xmlns:a16="http://schemas.microsoft.com/office/drawing/2014/main" id="{684376D1-E7D0-4336-9582-A4D63D9A4D0F}"/>
                </a:ext>
              </a:extLst>
            </p:cNvPr>
            <p:cNvSpPr txBox="1"/>
            <p:nvPr/>
          </p:nvSpPr>
          <p:spPr>
            <a:xfrm>
              <a:off x="7872640" y="1457144"/>
              <a:ext cx="1374670" cy="246181"/>
            </a:xfrm>
            <a:prstGeom prst="rect">
              <a:avLst/>
            </a:prstGeom>
            <a:noFill/>
            <a:ln>
              <a:noFill/>
            </a:ln>
          </p:spPr>
          <p:txBody>
            <a:bodyPr spcFirstLastPara="1" wrap="square" lIns="91425" tIns="45700" rIns="91425" bIns="45700" anchor="t"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D234D"/>
                  </a:solidFill>
                  <a:effectLst/>
                  <a:uLnTx/>
                  <a:uFillTx/>
                  <a:ea typeface="Calibri"/>
                  <a:cs typeface="Calibri"/>
                  <a:sym typeface="Calibri"/>
                </a:rPr>
                <a:t>Customer360</a:t>
              </a:r>
              <a:endParaRPr kumimoji="0" sz="1000" b="0" i="0" u="none" strike="noStrike" kern="0" cap="none" spc="0" normalizeH="0" baseline="0" noProof="0">
                <a:ln>
                  <a:noFill/>
                </a:ln>
                <a:solidFill>
                  <a:srgbClr val="0D234D"/>
                </a:solidFill>
                <a:effectLst/>
                <a:uLnTx/>
                <a:uFillTx/>
                <a:ea typeface="Calibri"/>
                <a:cs typeface="Calibri"/>
                <a:sym typeface="Calibri"/>
              </a:endParaRPr>
            </a:p>
          </p:txBody>
        </p:sp>
        <p:grpSp>
          <p:nvGrpSpPr>
            <p:cNvPr id="638" name="Google Shape;1335;p22">
              <a:extLst>
                <a:ext uri="{FF2B5EF4-FFF2-40B4-BE49-F238E27FC236}">
                  <a16:creationId xmlns:a16="http://schemas.microsoft.com/office/drawing/2014/main" id="{31946948-6A44-4DE9-BF9E-EE5488470002}"/>
                </a:ext>
              </a:extLst>
            </p:cNvPr>
            <p:cNvGrpSpPr/>
            <p:nvPr/>
          </p:nvGrpSpPr>
          <p:grpSpPr>
            <a:xfrm>
              <a:off x="8437486" y="1131683"/>
              <a:ext cx="260608" cy="260608"/>
              <a:chOff x="8441361" y="1135558"/>
              <a:chExt cx="260608" cy="260608"/>
            </a:xfrm>
          </p:grpSpPr>
          <p:sp>
            <p:nvSpPr>
              <p:cNvPr id="639" name="Google Shape;1336;p22">
                <a:extLst>
                  <a:ext uri="{FF2B5EF4-FFF2-40B4-BE49-F238E27FC236}">
                    <a16:creationId xmlns:a16="http://schemas.microsoft.com/office/drawing/2014/main" id="{E7A046ED-4346-43CD-9908-32291C7A785F}"/>
                  </a:ext>
                </a:extLst>
              </p:cNvPr>
              <p:cNvSpPr/>
              <p:nvPr/>
            </p:nvSpPr>
            <p:spPr>
              <a:xfrm>
                <a:off x="8533835" y="1320506"/>
                <a:ext cx="75660" cy="75660"/>
              </a:xfrm>
              <a:custGeom>
                <a:avLst/>
                <a:gdLst/>
                <a:ahLst/>
                <a:cxnLst/>
                <a:rect l="l" t="t" r="r" b="b"/>
                <a:pathLst>
                  <a:path w="75660" h="75660" extrusionOk="0">
                    <a:moveTo>
                      <a:pt x="37830" y="0"/>
                    </a:moveTo>
                    <a:cubicBezTo>
                      <a:pt x="16969" y="0"/>
                      <a:pt x="0" y="16973"/>
                      <a:pt x="0" y="37830"/>
                    </a:cubicBezTo>
                    <a:cubicBezTo>
                      <a:pt x="0" y="58687"/>
                      <a:pt x="16969" y="75660"/>
                      <a:pt x="37830" y="75660"/>
                    </a:cubicBezTo>
                    <a:cubicBezTo>
                      <a:pt x="58692" y="75660"/>
                      <a:pt x="75660" y="58687"/>
                      <a:pt x="75660" y="37830"/>
                    </a:cubicBezTo>
                    <a:cubicBezTo>
                      <a:pt x="75660" y="16973"/>
                      <a:pt x="58692" y="0"/>
                      <a:pt x="37830" y="0"/>
                    </a:cubicBezTo>
                    <a:close/>
                    <a:moveTo>
                      <a:pt x="21761" y="62449"/>
                    </a:moveTo>
                    <a:cubicBezTo>
                      <a:pt x="23858" y="55468"/>
                      <a:pt x="30357" y="50440"/>
                      <a:pt x="37830" y="50440"/>
                    </a:cubicBezTo>
                    <a:cubicBezTo>
                      <a:pt x="45304" y="50440"/>
                      <a:pt x="51802" y="55468"/>
                      <a:pt x="53900" y="62449"/>
                    </a:cubicBezTo>
                    <a:cubicBezTo>
                      <a:pt x="49272" y="65476"/>
                      <a:pt x="43757" y="67254"/>
                      <a:pt x="37830" y="67254"/>
                    </a:cubicBezTo>
                    <a:cubicBezTo>
                      <a:pt x="31903" y="67254"/>
                      <a:pt x="26389" y="65476"/>
                      <a:pt x="21761" y="62449"/>
                    </a:cubicBezTo>
                    <a:close/>
                    <a:moveTo>
                      <a:pt x="29424" y="33627"/>
                    </a:moveTo>
                    <a:cubicBezTo>
                      <a:pt x="29424" y="28991"/>
                      <a:pt x="33194" y="25220"/>
                      <a:pt x="37830" y="25220"/>
                    </a:cubicBezTo>
                    <a:cubicBezTo>
                      <a:pt x="42467" y="25220"/>
                      <a:pt x="46237" y="28991"/>
                      <a:pt x="46237" y="33627"/>
                    </a:cubicBezTo>
                    <a:cubicBezTo>
                      <a:pt x="46237" y="38263"/>
                      <a:pt x="42467" y="42034"/>
                      <a:pt x="37830" y="42034"/>
                    </a:cubicBezTo>
                    <a:cubicBezTo>
                      <a:pt x="33194" y="42034"/>
                      <a:pt x="29424" y="38263"/>
                      <a:pt x="29424" y="33627"/>
                    </a:cubicBezTo>
                    <a:close/>
                    <a:moveTo>
                      <a:pt x="60541" y="56514"/>
                    </a:moveTo>
                    <a:cubicBezTo>
                      <a:pt x="58254" y="51718"/>
                      <a:pt x="54543" y="47780"/>
                      <a:pt x="49940" y="45232"/>
                    </a:cubicBezTo>
                    <a:cubicBezTo>
                      <a:pt x="52840" y="42214"/>
                      <a:pt x="54644" y="38133"/>
                      <a:pt x="54644" y="33627"/>
                    </a:cubicBezTo>
                    <a:cubicBezTo>
                      <a:pt x="54644" y="24354"/>
                      <a:pt x="47103" y="16813"/>
                      <a:pt x="37830" y="16813"/>
                    </a:cubicBezTo>
                    <a:cubicBezTo>
                      <a:pt x="28558" y="16813"/>
                      <a:pt x="21017" y="24354"/>
                      <a:pt x="21017" y="33627"/>
                    </a:cubicBezTo>
                    <a:cubicBezTo>
                      <a:pt x="21017" y="38133"/>
                      <a:pt x="22820" y="42214"/>
                      <a:pt x="25720" y="45237"/>
                    </a:cubicBezTo>
                    <a:cubicBezTo>
                      <a:pt x="21118" y="47784"/>
                      <a:pt x="17410" y="51718"/>
                      <a:pt x="15119" y="56518"/>
                    </a:cubicBezTo>
                    <a:cubicBezTo>
                      <a:pt x="10929" y="51428"/>
                      <a:pt x="8407" y="44917"/>
                      <a:pt x="8407" y="37830"/>
                    </a:cubicBezTo>
                    <a:cubicBezTo>
                      <a:pt x="8407" y="21605"/>
                      <a:pt x="21609" y="8407"/>
                      <a:pt x="37830" y="8407"/>
                    </a:cubicBezTo>
                    <a:cubicBezTo>
                      <a:pt x="54051" y="8407"/>
                      <a:pt x="67254" y="21605"/>
                      <a:pt x="67254" y="37830"/>
                    </a:cubicBezTo>
                    <a:cubicBezTo>
                      <a:pt x="67254" y="44917"/>
                      <a:pt x="64732" y="51428"/>
                      <a:pt x="60541" y="5651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0" name="Google Shape;1337;p22">
                <a:extLst>
                  <a:ext uri="{FF2B5EF4-FFF2-40B4-BE49-F238E27FC236}">
                    <a16:creationId xmlns:a16="http://schemas.microsoft.com/office/drawing/2014/main" id="{70E30E36-E2F1-4EBD-AEE1-46A86F9EAB1E}"/>
                  </a:ext>
                </a:extLst>
              </p:cNvPr>
              <p:cNvSpPr/>
              <p:nvPr/>
            </p:nvSpPr>
            <p:spPr>
              <a:xfrm>
                <a:off x="8441361" y="1135558"/>
                <a:ext cx="168134" cy="176541"/>
              </a:xfrm>
              <a:custGeom>
                <a:avLst/>
                <a:gdLst/>
                <a:ahLst/>
                <a:cxnLst/>
                <a:rect l="l" t="t" r="r" b="b"/>
                <a:pathLst>
                  <a:path w="168134" h="176541" extrusionOk="0">
                    <a:moveTo>
                      <a:pt x="130304" y="0"/>
                    </a:moveTo>
                    <a:cubicBezTo>
                      <a:pt x="109443" y="0"/>
                      <a:pt x="92474" y="16973"/>
                      <a:pt x="92474" y="37830"/>
                    </a:cubicBezTo>
                    <a:cubicBezTo>
                      <a:pt x="92474" y="42727"/>
                      <a:pt x="93441" y="47393"/>
                      <a:pt x="95139" y="51693"/>
                    </a:cubicBezTo>
                    <a:cubicBezTo>
                      <a:pt x="92974" y="50936"/>
                      <a:pt x="90687" y="50440"/>
                      <a:pt x="88271" y="50440"/>
                    </a:cubicBezTo>
                    <a:cubicBezTo>
                      <a:pt x="81318" y="50440"/>
                      <a:pt x="75660" y="56102"/>
                      <a:pt x="75660" y="63050"/>
                    </a:cubicBezTo>
                    <a:lnTo>
                      <a:pt x="75660" y="73441"/>
                    </a:lnTo>
                    <a:cubicBezTo>
                      <a:pt x="75660" y="81116"/>
                      <a:pt x="71571" y="88338"/>
                      <a:pt x="64988" y="92289"/>
                    </a:cubicBezTo>
                    <a:cubicBezTo>
                      <a:pt x="58771" y="96022"/>
                      <a:pt x="54085" y="101864"/>
                      <a:pt x="51798" y="108737"/>
                    </a:cubicBezTo>
                    <a:lnTo>
                      <a:pt x="51701" y="109031"/>
                    </a:lnTo>
                    <a:lnTo>
                      <a:pt x="0" y="104722"/>
                    </a:lnTo>
                    <a:lnTo>
                      <a:pt x="0" y="176541"/>
                    </a:lnTo>
                    <a:lnTo>
                      <a:pt x="130304" y="176541"/>
                    </a:lnTo>
                    <a:cubicBezTo>
                      <a:pt x="137257" y="176541"/>
                      <a:pt x="142914" y="170883"/>
                      <a:pt x="142914" y="163931"/>
                    </a:cubicBezTo>
                    <a:cubicBezTo>
                      <a:pt x="142914" y="162271"/>
                      <a:pt x="142574" y="160694"/>
                      <a:pt x="141989" y="159244"/>
                    </a:cubicBezTo>
                    <a:cubicBezTo>
                      <a:pt x="147349" y="157786"/>
                      <a:pt x="151321" y="152931"/>
                      <a:pt x="151321" y="147118"/>
                    </a:cubicBezTo>
                    <a:cubicBezTo>
                      <a:pt x="151321" y="143877"/>
                      <a:pt x="150056" y="140947"/>
                      <a:pt x="148042" y="138711"/>
                    </a:cubicBezTo>
                    <a:cubicBezTo>
                      <a:pt x="150060" y="136475"/>
                      <a:pt x="151321" y="133545"/>
                      <a:pt x="151321" y="130304"/>
                    </a:cubicBezTo>
                    <a:cubicBezTo>
                      <a:pt x="151321" y="127063"/>
                      <a:pt x="150056" y="124134"/>
                      <a:pt x="148042" y="121897"/>
                    </a:cubicBezTo>
                    <a:cubicBezTo>
                      <a:pt x="150060" y="119661"/>
                      <a:pt x="151321" y="116731"/>
                      <a:pt x="151321" y="113491"/>
                    </a:cubicBezTo>
                    <a:cubicBezTo>
                      <a:pt x="151321" y="106543"/>
                      <a:pt x="145667" y="100881"/>
                      <a:pt x="138715" y="100881"/>
                    </a:cubicBezTo>
                    <a:lnTo>
                      <a:pt x="117694" y="100881"/>
                    </a:lnTo>
                    <a:cubicBezTo>
                      <a:pt x="113058" y="100881"/>
                      <a:pt x="109287" y="97110"/>
                      <a:pt x="109287" y="92474"/>
                    </a:cubicBezTo>
                    <a:lnTo>
                      <a:pt x="109287" y="71457"/>
                    </a:lnTo>
                    <a:cubicBezTo>
                      <a:pt x="109287" y="70650"/>
                      <a:pt x="109136" y="69885"/>
                      <a:pt x="109048" y="69103"/>
                    </a:cubicBezTo>
                    <a:cubicBezTo>
                      <a:pt x="115113" y="73235"/>
                      <a:pt x="122427" y="75660"/>
                      <a:pt x="130304" y="75660"/>
                    </a:cubicBezTo>
                    <a:cubicBezTo>
                      <a:pt x="151165" y="75660"/>
                      <a:pt x="168134" y="58687"/>
                      <a:pt x="168134" y="37830"/>
                    </a:cubicBezTo>
                    <a:cubicBezTo>
                      <a:pt x="168134" y="16973"/>
                      <a:pt x="151165" y="0"/>
                      <a:pt x="130304" y="0"/>
                    </a:cubicBezTo>
                    <a:close/>
                    <a:moveTo>
                      <a:pt x="50440" y="168134"/>
                    </a:moveTo>
                    <a:lnTo>
                      <a:pt x="8407" y="168134"/>
                    </a:lnTo>
                    <a:lnTo>
                      <a:pt x="8407" y="113856"/>
                    </a:lnTo>
                    <a:lnTo>
                      <a:pt x="50440" y="117358"/>
                    </a:lnTo>
                    <a:close/>
                    <a:moveTo>
                      <a:pt x="117694" y="109287"/>
                    </a:moveTo>
                    <a:lnTo>
                      <a:pt x="138715" y="109287"/>
                    </a:lnTo>
                    <a:cubicBezTo>
                      <a:pt x="141031" y="109287"/>
                      <a:pt x="142914" y="111175"/>
                      <a:pt x="142914" y="113491"/>
                    </a:cubicBezTo>
                    <a:cubicBezTo>
                      <a:pt x="142914" y="115807"/>
                      <a:pt x="141031" y="117694"/>
                      <a:pt x="138711" y="117694"/>
                    </a:cubicBezTo>
                    <a:lnTo>
                      <a:pt x="109287" y="117694"/>
                    </a:lnTo>
                    <a:lnTo>
                      <a:pt x="109287" y="126101"/>
                    </a:lnTo>
                    <a:lnTo>
                      <a:pt x="138711" y="126101"/>
                    </a:lnTo>
                    <a:cubicBezTo>
                      <a:pt x="141031" y="126101"/>
                      <a:pt x="142914" y="127988"/>
                      <a:pt x="142914" y="130304"/>
                    </a:cubicBezTo>
                    <a:cubicBezTo>
                      <a:pt x="142914" y="132620"/>
                      <a:pt x="141031" y="134508"/>
                      <a:pt x="138711" y="134508"/>
                    </a:cubicBezTo>
                    <a:lnTo>
                      <a:pt x="109287" y="134508"/>
                    </a:lnTo>
                    <a:lnTo>
                      <a:pt x="109287" y="142914"/>
                    </a:lnTo>
                    <a:lnTo>
                      <a:pt x="138711" y="142914"/>
                    </a:lnTo>
                    <a:cubicBezTo>
                      <a:pt x="141031" y="142914"/>
                      <a:pt x="142914" y="144802"/>
                      <a:pt x="142914" y="147118"/>
                    </a:cubicBezTo>
                    <a:cubicBezTo>
                      <a:pt x="142914" y="149434"/>
                      <a:pt x="141031" y="151321"/>
                      <a:pt x="138711" y="151321"/>
                    </a:cubicBezTo>
                    <a:lnTo>
                      <a:pt x="109287" y="151321"/>
                    </a:lnTo>
                    <a:lnTo>
                      <a:pt x="109287" y="159728"/>
                    </a:lnTo>
                    <a:lnTo>
                      <a:pt x="130304" y="159728"/>
                    </a:lnTo>
                    <a:cubicBezTo>
                      <a:pt x="132624" y="159728"/>
                      <a:pt x="134508" y="161611"/>
                      <a:pt x="134508" y="163931"/>
                    </a:cubicBezTo>
                    <a:cubicBezTo>
                      <a:pt x="134508" y="166251"/>
                      <a:pt x="132624" y="168134"/>
                      <a:pt x="130304" y="168134"/>
                    </a:cubicBezTo>
                    <a:lnTo>
                      <a:pt x="58847" y="168134"/>
                    </a:lnTo>
                    <a:lnTo>
                      <a:pt x="58847" y="114172"/>
                    </a:lnTo>
                    <a:lnTo>
                      <a:pt x="59776" y="111397"/>
                    </a:lnTo>
                    <a:cubicBezTo>
                      <a:pt x="61432" y="106425"/>
                      <a:pt x="64816" y="102200"/>
                      <a:pt x="69318" y="99502"/>
                    </a:cubicBezTo>
                    <a:cubicBezTo>
                      <a:pt x="78418" y="94042"/>
                      <a:pt x="84071" y="84055"/>
                      <a:pt x="84071" y="73445"/>
                    </a:cubicBezTo>
                    <a:lnTo>
                      <a:pt x="84071" y="63055"/>
                    </a:lnTo>
                    <a:cubicBezTo>
                      <a:pt x="84071" y="60739"/>
                      <a:pt x="85959" y="58851"/>
                      <a:pt x="88275" y="58851"/>
                    </a:cubicBezTo>
                    <a:cubicBezTo>
                      <a:pt x="95227" y="58851"/>
                      <a:pt x="100885" y="64509"/>
                      <a:pt x="100885" y="71461"/>
                    </a:cubicBezTo>
                    <a:lnTo>
                      <a:pt x="100885" y="92478"/>
                    </a:lnTo>
                    <a:cubicBezTo>
                      <a:pt x="100881" y="101747"/>
                      <a:pt x="108421" y="109287"/>
                      <a:pt x="117694" y="109287"/>
                    </a:cubicBezTo>
                    <a:close/>
                    <a:moveTo>
                      <a:pt x="130304" y="67254"/>
                    </a:moveTo>
                    <a:cubicBezTo>
                      <a:pt x="114083" y="67254"/>
                      <a:pt x="100881" y="54055"/>
                      <a:pt x="100881" y="37830"/>
                    </a:cubicBezTo>
                    <a:cubicBezTo>
                      <a:pt x="100881" y="21605"/>
                      <a:pt x="114083" y="8407"/>
                      <a:pt x="130304" y="8407"/>
                    </a:cubicBezTo>
                    <a:cubicBezTo>
                      <a:pt x="146525" y="8407"/>
                      <a:pt x="159728" y="21605"/>
                      <a:pt x="159728" y="37830"/>
                    </a:cubicBezTo>
                    <a:cubicBezTo>
                      <a:pt x="159728" y="54055"/>
                      <a:pt x="146525" y="67254"/>
                      <a:pt x="130304" y="6725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1" name="Google Shape;1338;p22">
                <a:extLst>
                  <a:ext uri="{FF2B5EF4-FFF2-40B4-BE49-F238E27FC236}">
                    <a16:creationId xmlns:a16="http://schemas.microsoft.com/office/drawing/2014/main" id="{C3C53270-CA1D-4A67-80BE-24FF73F62FCD}"/>
                  </a:ext>
                </a:extLst>
              </p:cNvPr>
              <p:cNvSpPr/>
              <p:nvPr/>
            </p:nvSpPr>
            <p:spPr>
              <a:xfrm>
                <a:off x="8626309" y="1228032"/>
                <a:ext cx="75660" cy="75660"/>
              </a:xfrm>
              <a:custGeom>
                <a:avLst/>
                <a:gdLst/>
                <a:ahLst/>
                <a:cxnLst/>
                <a:rect l="l" t="t" r="r" b="b"/>
                <a:pathLst>
                  <a:path w="75660" h="75660" extrusionOk="0">
                    <a:moveTo>
                      <a:pt x="37830" y="0"/>
                    </a:moveTo>
                    <a:cubicBezTo>
                      <a:pt x="16969" y="0"/>
                      <a:pt x="0" y="16973"/>
                      <a:pt x="0" y="37830"/>
                    </a:cubicBezTo>
                    <a:cubicBezTo>
                      <a:pt x="0" y="58687"/>
                      <a:pt x="16969" y="75660"/>
                      <a:pt x="37830" y="75660"/>
                    </a:cubicBezTo>
                    <a:cubicBezTo>
                      <a:pt x="58692" y="75660"/>
                      <a:pt x="75660" y="58687"/>
                      <a:pt x="75660" y="37830"/>
                    </a:cubicBezTo>
                    <a:cubicBezTo>
                      <a:pt x="75660" y="16973"/>
                      <a:pt x="58692" y="0"/>
                      <a:pt x="37830" y="0"/>
                    </a:cubicBezTo>
                    <a:close/>
                    <a:moveTo>
                      <a:pt x="37830" y="67254"/>
                    </a:moveTo>
                    <a:cubicBezTo>
                      <a:pt x="21609" y="67254"/>
                      <a:pt x="8407" y="54055"/>
                      <a:pt x="8407" y="37830"/>
                    </a:cubicBezTo>
                    <a:cubicBezTo>
                      <a:pt x="8407" y="21605"/>
                      <a:pt x="21609" y="8407"/>
                      <a:pt x="37830" y="8407"/>
                    </a:cubicBezTo>
                    <a:cubicBezTo>
                      <a:pt x="54051" y="8407"/>
                      <a:pt x="67254" y="21605"/>
                      <a:pt x="67254" y="37830"/>
                    </a:cubicBezTo>
                    <a:cubicBezTo>
                      <a:pt x="67254" y="54055"/>
                      <a:pt x="54051" y="67254"/>
                      <a:pt x="37830" y="67254"/>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2" name="Google Shape;1339;p22">
                <a:extLst>
                  <a:ext uri="{FF2B5EF4-FFF2-40B4-BE49-F238E27FC236}">
                    <a16:creationId xmlns:a16="http://schemas.microsoft.com/office/drawing/2014/main" id="{557FC43D-648E-41E8-B05D-0C69232DD33B}"/>
                  </a:ext>
                </a:extLst>
              </p:cNvPr>
              <p:cNvSpPr/>
              <p:nvPr/>
            </p:nvSpPr>
            <p:spPr>
              <a:xfrm>
                <a:off x="8643122" y="1244845"/>
                <a:ext cx="42033" cy="33626"/>
              </a:xfrm>
              <a:custGeom>
                <a:avLst/>
                <a:gdLst/>
                <a:ahLst/>
                <a:cxnLst/>
                <a:rect l="l" t="t" r="r" b="b"/>
                <a:pathLst>
                  <a:path w="42033" h="33626" extrusionOk="0">
                    <a:moveTo>
                      <a:pt x="33627" y="8407"/>
                    </a:moveTo>
                    <a:lnTo>
                      <a:pt x="33627" y="25220"/>
                    </a:lnTo>
                    <a:lnTo>
                      <a:pt x="25220" y="25220"/>
                    </a:lnTo>
                    <a:lnTo>
                      <a:pt x="25220" y="0"/>
                    </a:lnTo>
                    <a:lnTo>
                      <a:pt x="16813" y="0"/>
                    </a:lnTo>
                    <a:lnTo>
                      <a:pt x="16813" y="25220"/>
                    </a:lnTo>
                    <a:lnTo>
                      <a:pt x="8407" y="25220"/>
                    </a:lnTo>
                    <a:lnTo>
                      <a:pt x="8407" y="16813"/>
                    </a:lnTo>
                    <a:lnTo>
                      <a:pt x="0" y="16813"/>
                    </a:lnTo>
                    <a:lnTo>
                      <a:pt x="0" y="33627"/>
                    </a:lnTo>
                    <a:lnTo>
                      <a:pt x="42034" y="33627"/>
                    </a:lnTo>
                    <a:lnTo>
                      <a:pt x="42034" y="840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3" name="Google Shape;1340;p22">
                <a:extLst>
                  <a:ext uri="{FF2B5EF4-FFF2-40B4-BE49-F238E27FC236}">
                    <a16:creationId xmlns:a16="http://schemas.microsoft.com/office/drawing/2014/main" id="{CFE7AE6C-2467-4A89-AAD5-F6FC7E484054}"/>
                  </a:ext>
                </a:extLst>
              </p:cNvPr>
              <p:cNvSpPr/>
              <p:nvPr/>
            </p:nvSpPr>
            <p:spPr>
              <a:xfrm>
                <a:off x="8567462" y="1169185"/>
                <a:ext cx="8406" cy="8406"/>
              </a:xfrm>
              <a:custGeom>
                <a:avLst/>
                <a:gdLst/>
                <a:ahLst/>
                <a:cxnLst/>
                <a:rect l="l" t="t" r="r" b="b"/>
                <a:pathLst>
                  <a:path w="8406" h="8406" extrusionOk="0">
                    <a:moveTo>
                      <a:pt x="0" y="0"/>
                    </a:moveTo>
                    <a:lnTo>
                      <a:pt x="8407" y="0"/>
                    </a:lnTo>
                    <a:lnTo>
                      <a:pt x="8407" y="8407"/>
                    </a:lnTo>
                    <a:lnTo>
                      <a:pt x="0" y="840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4" name="Google Shape;1341;p22">
                <a:extLst>
                  <a:ext uri="{FF2B5EF4-FFF2-40B4-BE49-F238E27FC236}">
                    <a16:creationId xmlns:a16="http://schemas.microsoft.com/office/drawing/2014/main" id="{FB3BD7A7-546E-4131-9FC1-F2FE125B7D3B}"/>
                  </a:ext>
                </a:extLst>
              </p:cNvPr>
              <p:cNvSpPr/>
              <p:nvPr/>
            </p:nvSpPr>
            <p:spPr>
              <a:xfrm>
                <a:off x="8584275" y="1169185"/>
                <a:ext cx="8406" cy="8406"/>
              </a:xfrm>
              <a:custGeom>
                <a:avLst/>
                <a:gdLst/>
                <a:ahLst/>
                <a:cxnLst/>
                <a:rect l="l" t="t" r="r" b="b"/>
                <a:pathLst>
                  <a:path w="8406" h="8406" extrusionOk="0">
                    <a:moveTo>
                      <a:pt x="0" y="0"/>
                    </a:moveTo>
                    <a:lnTo>
                      <a:pt x="8407" y="0"/>
                    </a:lnTo>
                    <a:lnTo>
                      <a:pt x="8407" y="8407"/>
                    </a:lnTo>
                    <a:lnTo>
                      <a:pt x="0" y="840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5" name="Google Shape;1342;p22">
                <a:extLst>
                  <a:ext uri="{FF2B5EF4-FFF2-40B4-BE49-F238E27FC236}">
                    <a16:creationId xmlns:a16="http://schemas.microsoft.com/office/drawing/2014/main" id="{0187A542-ED95-4792-87D8-35AF9BF66DBD}"/>
                  </a:ext>
                </a:extLst>
              </p:cNvPr>
              <p:cNvSpPr/>
              <p:nvPr/>
            </p:nvSpPr>
            <p:spPr>
              <a:xfrm>
                <a:off x="8550648" y="1169185"/>
                <a:ext cx="8406" cy="8406"/>
              </a:xfrm>
              <a:custGeom>
                <a:avLst/>
                <a:gdLst/>
                <a:ahLst/>
                <a:cxnLst/>
                <a:rect l="l" t="t" r="r" b="b"/>
                <a:pathLst>
                  <a:path w="8406" h="8406" extrusionOk="0">
                    <a:moveTo>
                      <a:pt x="0" y="0"/>
                    </a:moveTo>
                    <a:lnTo>
                      <a:pt x="8407" y="0"/>
                    </a:lnTo>
                    <a:lnTo>
                      <a:pt x="8407" y="8407"/>
                    </a:lnTo>
                    <a:lnTo>
                      <a:pt x="0" y="840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6" name="Google Shape;1343;p22">
                <a:extLst>
                  <a:ext uri="{FF2B5EF4-FFF2-40B4-BE49-F238E27FC236}">
                    <a16:creationId xmlns:a16="http://schemas.microsoft.com/office/drawing/2014/main" id="{BD7009B5-76CC-478F-AF9A-F8404DD626DE}"/>
                  </a:ext>
                </a:extLst>
              </p:cNvPr>
              <p:cNvSpPr/>
              <p:nvPr/>
            </p:nvSpPr>
            <p:spPr>
              <a:xfrm>
                <a:off x="8616120" y="1162997"/>
                <a:ext cx="56341" cy="55198"/>
              </a:xfrm>
              <a:custGeom>
                <a:avLst/>
                <a:gdLst/>
                <a:ahLst/>
                <a:cxnLst/>
                <a:rect l="l" t="t" r="r" b="b"/>
                <a:pathLst>
                  <a:path w="56341" h="55198" extrusionOk="0">
                    <a:moveTo>
                      <a:pt x="44455" y="46250"/>
                    </a:moveTo>
                    <a:lnTo>
                      <a:pt x="50070" y="55199"/>
                    </a:lnTo>
                    <a:lnTo>
                      <a:pt x="56342" y="23825"/>
                    </a:lnTo>
                    <a:lnTo>
                      <a:pt x="48099" y="22173"/>
                    </a:lnTo>
                    <a:lnTo>
                      <a:pt x="45846" y="33450"/>
                    </a:lnTo>
                    <a:cubicBezTo>
                      <a:pt x="34985" y="19075"/>
                      <a:pt x="21340" y="8318"/>
                      <a:pt x="3560" y="0"/>
                    </a:cubicBezTo>
                    <a:lnTo>
                      <a:pt x="0" y="7616"/>
                    </a:lnTo>
                    <a:cubicBezTo>
                      <a:pt x="19529" y="16750"/>
                      <a:pt x="33656" y="29028"/>
                      <a:pt x="44455" y="4625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7" name="Google Shape;1344;p22">
                <a:extLst>
                  <a:ext uri="{FF2B5EF4-FFF2-40B4-BE49-F238E27FC236}">
                    <a16:creationId xmlns:a16="http://schemas.microsoft.com/office/drawing/2014/main" id="{7F3F9547-B4F3-4E5E-BEEE-DDE807445699}"/>
                  </a:ext>
                </a:extLst>
              </p:cNvPr>
              <p:cNvSpPr/>
              <p:nvPr/>
            </p:nvSpPr>
            <p:spPr>
              <a:xfrm>
                <a:off x="8468800" y="1165065"/>
                <a:ext cx="55194" cy="56341"/>
              </a:xfrm>
              <a:custGeom>
                <a:avLst/>
                <a:gdLst/>
                <a:ahLst/>
                <a:cxnLst/>
                <a:rect l="l" t="t" r="r" b="b"/>
                <a:pathLst>
                  <a:path w="55194" h="56341" extrusionOk="0">
                    <a:moveTo>
                      <a:pt x="0" y="52782"/>
                    </a:moveTo>
                    <a:lnTo>
                      <a:pt x="7621" y="56342"/>
                    </a:lnTo>
                    <a:cubicBezTo>
                      <a:pt x="16746" y="36821"/>
                      <a:pt x="29024" y="22694"/>
                      <a:pt x="46250" y="11887"/>
                    </a:cubicBezTo>
                    <a:lnTo>
                      <a:pt x="55194" y="6276"/>
                    </a:lnTo>
                    <a:lnTo>
                      <a:pt x="23825" y="0"/>
                    </a:lnTo>
                    <a:lnTo>
                      <a:pt x="22177" y="8239"/>
                    </a:lnTo>
                    <a:lnTo>
                      <a:pt x="33455" y="10496"/>
                    </a:lnTo>
                    <a:cubicBezTo>
                      <a:pt x="19071" y="21361"/>
                      <a:pt x="8314" y="35006"/>
                      <a:pt x="0" y="52782"/>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8" name="Google Shape;1345;p22">
                <a:extLst>
                  <a:ext uri="{FF2B5EF4-FFF2-40B4-BE49-F238E27FC236}">
                    <a16:creationId xmlns:a16="http://schemas.microsoft.com/office/drawing/2014/main" id="{C2E7EDB9-3406-49EB-8A70-D7E56B3038E0}"/>
                  </a:ext>
                </a:extLst>
              </p:cNvPr>
              <p:cNvSpPr/>
              <p:nvPr/>
            </p:nvSpPr>
            <p:spPr>
              <a:xfrm>
                <a:off x="8470868" y="1313528"/>
                <a:ext cx="56346" cy="55198"/>
              </a:xfrm>
              <a:custGeom>
                <a:avLst/>
                <a:gdLst/>
                <a:ahLst/>
                <a:cxnLst/>
                <a:rect l="l" t="t" r="r" b="b"/>
                <a:pathLst>
                  <a:path w="56346" h="55198" extrusionOk="0">
                    <a:moveTo>
                      <a:pt x="11887" y="8949"/>
                    </a:moveTo>
                    <a:lnTo>
                      <a:pt x="6271" y="0"/>
                    </a:lnTo>
                    <a:lnTo>
                      <a:pt x="0" y="31374"/>
                    </a:lnTo>
                    <a:lnTo>
                      <a:pt x="8243" y="33026"/>
                    </a:lnTo>
                    <a:lnTo>
                      <a:pt x="10496" y="21748"/>
                    </a:lnTo>
                    <a:cubicBezTo>
                      <a:pt x="21357" y="36124"/>
                      <a:pt x="35001" y="46880"/>
                      <a:pt x="52782" y="55199"/>
                    </a:cubicBezTo>
                    <a:lnTo>
                      <a:pt x="56346" y="47582"/>
                    </a:lnTo>
                    <a:cubicBezTo>
                      <a:pt x="36813" y="38448"/>
                      <a:pt x="22686" y="26170"/>
                      <a:pt x="11887" y="8949"/>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49" name="Google Shape;1346;p22">
                <a:extLst>
                  <a:ext uri="{FF2B5EF4-FFF2-40B4-BE49-F238E27FC236}">
                    <a16:creationId xmlns:a16="http://schemas.microsoft.com/office/drawing/2014/main" id="{92814E52-6388-4AA2-B5A6-3A2C055FF559}"/>
                  </a:ext>
                </a:extLst>
              </p:cNvPr>
              <p:cNvSpPr/>
              <p:nvPr/>
            </p:nvSpPr>
            <p:spPr>
              <a:xfrm>
                <a:off x="8619335" y="1310317"/>
                <a:ext cx="55194" cy="56341"/>
              </a:xfrm>
              <a:custGeom>
                <a:avLst/>
                <a:gdLst/>
                <a:ahLst/>
                <a:cxnLst/>
                <a:rect l="l" t="t" r="r" b="b"/>
                <a:pathLst>
                  <a:path w="55194" h="56341" extrusionOk="0">
                    <a:moveTo>
                      <a:pt x="55194" y="3560"/>
                    </a:moveTo>
                    <a:lnTo>
                      <a:pt x="47574" y="0"/>
                    </a:lnTo>
                    <a:cubicBezTo>
                      <a:pt x="38448" y="19520"/>
                      <a:pt x="26170" y="33648"/>
                      <a:pt x="8945" y="44455"/>
                    </a:cubicBezTo>
                    <a:lnTo>
                      <a:pt x="0" y="50066"/>
                    </a:lnTo>
                    <a:lnTo>
                      <a:pt x="31370" y="56342"/>
                    </a:lnTo>
                    <a:lnTo>
                      <a:pt x="33022" y="48099"/>
                    </a:lnTo>
                    <a:lnTo>
                      <a:pt x="21744" y="45842"/>
                    </a:lnTo>
                    <a:cubicBezTo>
                      <a:pt x="36124" y="34980"/>
                      <a:pt x="46880" y="21336"/>
                      <a:pt x="55194" y="3560"/>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grpSp>
        <p:nvGrpSpPr>
          <p:cNvPr id="650" name="Google Shape;1347;p22">
            <a:extLst>
              <a:ext uri="{FF2B5EF4-FFF2-40B4-BE49-F238E27FC236}">
                <a16:creationId xmlns:a16="http://schemas.microsoft.com/office/drawing/2014/main" id="{B554680D-340A-4920-94D2-571F21001705}"/>
              </a:ext>
            </a:extLst>
          </p:cNvPr>
          <p:cNvGrpSpPr/>
          <p:nvPr/>
        </p:nvGrpSpPr>
        <p:grpSpPr>
          <a:xfrm>
            <a:off x="9139905" y="1739165"/>
            <a:ext cx="233596" cy="233596"/>
            <a:chOff x="9686387" y="1138173"/>
            <a:chExt cx="233596" cy="233596"/>
          </a:xfrm>
        </p:grpSpPr>
        <p:sp>
          <p:nvSpPr>
            <p:cNvPr id="651" name="Google Shape;1348;p22">
              <a:extLst>
                <a:ext uri="{FF2B5EF4-FFF2-40B4-BE49-F238E27FC236}">
                  <a16:creationId xmlns:a16="http://schemas.microsoft.com/office/drawing/2014/main" id="{147B52D0-3A33-4FCC-9651-97FBDDD735F0}"/>
                </a:ext>
              </a:extLst>
            </p:cNvPr>
            <p:cNvSpPr/>
            <p:nvPr/>
          </p:nvSpPr>
          <p:spPr>
            <a:xfrm>
              <a:off x="9772039" y="1153746"/>
              <a:ext cx="62292" cy="7786"/>
            </a:xfrm>
            <a:custGeom>
              <a:avLst/>
              <a:gdLst/>
              <a:ahLst/>
              <a:cxnLst/>
              <a:rect l="l" t="t" r="r" b="b"/>
              <a:pathLst>
                <a:path w="62292" h="7786" extrusionOk="0">
                  <a:moveTo>
                    <a:pt x="0" y="0"/>
                  </a:moveTo>
                  <a:lnTo>
                    <a:pt x="62293" y="0"/>
                  </a:lnTo>
                  <a:lnTo>
                    <a:pt x="62293"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52" name="Google Shape;1349;p22">
              <a:extLst>
                <a:ext uri="{FF2B5EF4-FFF2-40B4-BE49-F238E27FC236}">
                  <a16:creationId xmlns:a16="http://schemas.microsoft.com/office/drawing/2014/main" id="{FBAF84BC-80AF-4053-BF4D-4F6F4D1744AE}"/>
                </a:ext>
              </a:extLst>
            </p:cNvPr>
            <p:cNvSpPr/>
            <p:nvPr/>
          </p:nvSpPr>
          <p:spPr>
            <a:xfrm>
              <a:off x="9772039" y="1169319"/>
              <a:ext cx="62292" cy="7786"/>
            </a:xfrm>
            <a:custGeom>
              <a:avLst/>
              <a:gdLst/>
              <a:ahLst/>
              <a:cxnLst/>
              <a:rect l="l" t="t" r="r" b="b"/>
              <a:pathLst>
                <a:path w="62292" h="7786" extrusionOk="0">
                  <a:moveTo>
                    <a:pt x="0" y="0"/>
                  </a:moveTo>
                  <a:lnTo>
                    <a:pt x="62293" y="0"/>
                  </a:lnTo>
                  <a:lnTo>
                    <a:pt x="62293"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53" name="Google Shape;1350;p22">
              <a:extLst>
                <a:ext uri="{FF2B5EF4-FFF2-40B4-BE49-F238E27FC236}">
                  <a16:creationId xmlns:a16="http://schemas.microsoft.com/office/drawing/2014/main" id="{0F3407C1-3F0E-41D6-8A85-13EB47722456}"/>
                </a:ext>
              </a:extLst>
            </p:cNvPr>
            <p:cNvSpPr/>
            <p:nvPr/>
          </p:nvSpPr>
          <p:spPr>
            <a:xfrm>
              <a:off x="9772039" y="1184892"/>
              <a:ext cx="62292" cy="7786"/>
            </a:xfrm>
            <a:custGeom>
              <a:avLst/>
              <a:gdLst/>
              <a:ahLst/>
              <a:cxnLst/>
              <a:rect l="l" t="t" r="r" b="b"/>
              <a:pathLst>
                <a:path w="62292" h="7786" extrusionOk="0">
                  <a:moveTo>
                    <a:pt x="0" y="0"/>
                  </a:moveTo>
                  <a:lnTo>
                    <a:pt x="62293" y="0"/>
                  </a:lnTo>
                  <a:lnTo>
                    <a:pt x="62293"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54" name="Google Shape;1351;p22">
              <a:extLst>
                <a:ext uri="{FF2B5EF4-FFF2-40B4-BE49-F238E27FC236}">
                  <a16:creationId xmlns:a16="http://schemas.microsoft.com/office/drawing/2014/main" id="{A71BD27F-4D8D-45DF-9D61-3EBF95DE062E}"/>
                </a:ext>
              </a:extLst>
            </p:cNvPr>
            <p:cNvSpPr/>
            <p:nvPr/>
          </p:nvSpPr>
          <p:spPr>
            <a:xfrm>
              <a:off x="9783719" y="1235505"/>
              <a:ext cx="54505" cy="7786"/>
            </a:xfrm>
            <a:custGeom>
              <a:avLst/>
              <a:gdLst/>
              <a:ahLst/>
              <a:cxnLst/>
              <a:rect l="l" t="t" r="r" b="b"/>
              <a:pathLst>
                <a:path w="54505" h="7786" extrusionOk="0">
                  <a:moveTo>
                    <a:pt x="0" y="0"/>
                  </a:moveTo>
                  <a:lnTo>
                    <a:pt x="54506" y="0"/>
                  </a:lnTo>
                  <a:lnTo>
                    <a:pt x="54506"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55" name="Google Shape;1352;p22">
              <a:extLst>
                <a:ext uri="{FF2B5EF4-FFF2-40B4-BE49-F238E27FC236}">
                  <a16:creationId xmlns:a16="http://schemas.microsoft.com/office/drawing/2014/main" id="{86B44DA6-2449-43FB-BCDE-8576A80464E4}"/>
                </a:ext>
              </a:extLst>
            </p:cNvPr>
            <p:cNvSpPr/>
            <p:nvPr/>
          </p:nvSpPr>
          <p:spPr>
            <a:xfrm>
              <a:off x="9775933" y="1251078"/>
              <a:ext cx="54505" cy="7786"/>
            </a:xfrm>
            <a:custGeom>
              <a:avLst/>
              <a:gdLst/>
              <a:ahLst/>
              <a:cxnLst/>
              <a:rect l="l" t="t" r="r" b="b"/>
              <a:pathLst>
                <a:path w="54505" h="7786" extrusionOk="0">
                  <a:moveTo>
                    <a:pt x="0" y="0"/>
                  </a:moveTo>
                  <a:lnTo>
                    <a:pt x="54506" y="0"/>
                  </a:lnTo>
                  <a:lnTo>
                    <a:pt x="54506"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56" name="Google Shape;1353;p22">
              <a:extLst>
                <a:ext uri="{FF2B5EF4-FFF2-40B4-BE49-F238E27FC236}">
                  <a16:creationId xmlns:a16="http://schemas.microsoft.com/office/drawing/2014/main" id="{FD8FFD93-0706-40A4-830C-3CEBADCCC22F}"/>
                </a:ext>
              </a:extLst>
            </p:cNvPr>
            <p:cNvSpPr/>
            <p:nvPr/>
          </p:nvSpPr>
          <p:spPr>
            <a:xfrm>
              <a:off x="9768146" y="1266651"/>
              <a:ext cx="54505" cy="7786"/>
            </a:xfrm>
            <a:custGeom>
              <a:avLst/>
              <a:gdLst/>
              <a:ahLst/>
              <a:cxnLst/>
              <a:rect l="l" t="t" r="r" b="b"/>
              <a:pathLst>
                <a:path w="54505" h="7786" extrusionOk="0">
                  <a:moveTo>
                    <a:pt x="0" y="0"/>
                  </a:moveTo>
                  <a:lnTo>
                    <a:pt x="54506" y="0"/>
                  </a:lnTo>
                  <a:lnTo>
                    <a:pt x="54506"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57" name="Google Shape;1354;p22">
              <a:extLst>
                <a:ext uri="{FF2B5EF4-FFF2-40B4-BE49-F238E27FC236}">
                  <a16:creationId xmlns:a16="http://schemas.microsoft.com/office/drawing/2014/main" id="{D9B53639-BF30-4285-A157-1982C88ED58A}"/>
                </a:ext>
              </a:extLst>
            </p:cNvPr>
            <p:cNvSpPr/>
            <p:nvPr/>
          </p:nvSpPr>
          <p:spPr>
            <a:xfrm>
              <a:off x="9772039" y="1317264"/>
              <a:ext cx="62292" cy="7786"/>
            </a:xfrm>
            <a:custGeom>
              <a:avLst/>
              <a:gdLst/>
              <a:ahLst/>
              <a:cxnLst/>
              <a:rect l="l" t="t" r="r" b="b"/>
              <a:pathLst>
                <a:path w="62292" h="7786" extrusionOk="0">
                  <a:moveTo>
                    <a:pt x="0" y="0"/>
                  </a:moveTo>
                  <a:lnTo>
                    <a:pt x="62293" y="0"/>
                  </a:lnTo>
                  <a:lnTo>
                    <a:pt x="62293"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58" name="Google Shape;1355;p22">
              <a:extLst>
                <a:ext uri="{FF2B5EF4-FFF2-40B4-BE49-F238E27FC236}">
                  <a16:creationId xmlns:a16="http://schemas.microsoft.com/office/drawing/2014/main" id="{49E1C541-9506-4EE0-B27C-EBC55C3D575B}"/>
                </a:ext>
              </a:extLst>
            </p:cNvPr>
            <p:cNvSpPr/>
            <p:nvPr/>
          </p:nvSpPr>
          <p:spPr>
            <a:xfrm>
              <a:off x="9772039" y="1332837"/>
              <a:ext cx="62292" cy="7786"/>
            </a:xfrm>
            <a:custGeom>
              <a:avLst/>
              <a:gdLst/>
              <a:ahLst/>
              <a:cxnLst/>
              <a:rect l="l" t="t" r="r" b="b"/>
              <a:pathLst>
                <a:path w="62292" h="7786" extrusionOk="0">
                  <a:moveTo>
                    <a:pt x="0" y="0"/>
                  </a:moveTo>
                  <a:lnTo>
                    <a:pt x="62293" y="0"/>
                  </a:lnTo>
                  <a:lnTo>
                    <a:pt x="62293"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59" name="Google Shape;1356;p22">
              <a:extLst>
                <a:ext uri="{FF2B5EF4-FFF2-40B4-BE49-F238E27FC236}">
                  <a16:creationId xmlns:a16="http://schemas.microsoft.com/office/drawing/2014/main" id="{E994E2D0-BB06-4D88-9B0C-AB1CB1F158EE}"/>
                </a:ext>
              </a:extLst>
            </p:cNvPr>
            <p:cNvSpPr/>
            <p:nvPr/>
          </p:nvSpPr>
          <p:spPr>
            <a:xfrm>
              <a:off x="9772039" y="1348410"/>
              <a:ext cx="62292" cy="7786"/>
            </a:xfrm>
            <a:custGeom>
              <a:avLst/>
              <a:gdLst/>
              <a:ahLst/>
              <a:cxnLst/>
              <a:rect l="l" t="t" r="r" b="b"/>
              <a:pathLst>
                <a:path w="62292" h="7786" extrusionOk="0">
                  <a:moveTo>
                    <a:pt x="0" y="0"/>
                  </a:moveTo>
                  <a:lnTo>
                    <a:pt x="62293" y="0"/>
                  </a:lnTo>
                  <a:lnTo>
                    <a:pt x="62293" y="7787"/>
                  </a:lnTo>
                  <a:lnTo>
                    <a:pt x="0" y="7787"/>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60" name="Google Shape;1357;p22">
              <a:extLst>
                <a:ext uri="{FF2B5EF4-FFF2-40B4-BE49-F238E27FC236}">
                  <a16:creationId xmlns:a16="http://schemas.microsoft.com/office/drawing/2014/main" id="{C9312390-AA8C-4309-AA52-33C47492CD3B}"/>
                </a:ext>
              </a:extLst>
            </p:cNvPr>
            <p:cNvSpPr/>
            <p:nvPr/>
          </p:nvSpPr>
          <p:spPr>
            <a:xfrm>
              <a:off x="9686387" y="1138173"/>
              <a:ext cx="233596" cy="233596"/>
            </a:xfrm>
            <a:custGeom>
              <a:avLst/>
              <a:gdLst/>
              <a:ahLst/>
              <a:cxnLst/>
              <a:rect l="l" t="t" r="r" b="b"/>
              <a:pathLst>
                <a:path w="233596" h="233596" extrusionOk="0">
                  <a:moveTo>
                    <a:pt x="44773" y="202451"/>
                  </a:moveTo>
                  <a:lnTo>
                    <a:pt x="70079" y="202451"/>
                  </a:lnTo>
                  <a:lnTo>
                    <a:pt x="70079" y="229704"/>
                  </a:lnTo>
                  <a:cubicBezTo>
                    <a:pt x="70079" y="231853"/>
                    <a:pt x="71821" y="233597"/>
                    <a:pt x="73972" y="233597"/>
                  </a:cubicBezTo>
                  <a:lnTo>
                    <a:pt x="159625" y="233597"/>
                  </a:lnTo>
                  <a:cubicBezTo>
                    <a:pt x="161776" y="233597"/>
                    <a:pt x="163518" y="231853"/>
                    <a:pt x="163518" y="229704"/>
                  </a:cubicBezTo>
                  <a:lnTo>
                    <a:pt x="163518" y="202451"/>
                  </a:lnTo>
                  <a:lnTo>
                    <a:pt x="171575" y="202451"/>
                  </a:lnTo>
                  <a:cubicBezTo>
                    <a:pt x="173501" y="217790"/>
                    <a:pt x="186598" y="229704"/>
                    <a:pt x="202451" y="229704"/>
                  </a:cubicBezTo>
                  <a:cubicBezTo>
                    <a:pt x="219624" y="229704"/>
                    <a:pt x="233597" y="215731"/>
                    <a:pt x="233597" y="198557"/>
                  </a:cubicBezTo>
                  <a:cubicBezTo>
                    <a:pt x="233597" y="181384"/>
                    <a:pt x="219624" y="167411"/>
                    <a:pt x="202451" y="167411"/>
                  </a:cubicBezTo>
                  <a:cubicBezTo>
                    <a:pt x="186598" y="167411"/>
                    <a:pt x="173501" y="179325"/>
                    <a:pt x="171575" y="194664"/>
                  </a:cubicBezTo>
                  <a:lnTo>
                    <a:pt x="163518" y="194664"/>
                  </a:lnTo>
                  <a:lnTo>
                    <a:pt x="163518" y="167411"/>
                  </a:lnTo>
                  <a:cubicBezTo>
                    <a:pt x="163518" y="165261"/>
                    <a:pt x="161776" y="163518"/>
                    <a:pt x="159625" y="163518"/>
                  </a:cubicBezTo>
                  <a:lnTo>
                    <a:pt x="73972" y="163518"/>
                  </a:lnTo>
                  <a:cubicBezTo>
                    <a:pt x="71821" y="163518"/>
                    <a:pt x="70079" y="165261"/>
                    <a:pt x="70079" y="167411"/>
                  </a:cubicBezTo>
                  <a:lnTo>
                    <a:pt x="70079" y="194664"/>
                  </a:lnTo>
                  <a:lnTo>
                    <a:pt x="44773" y="194664"/>
                  </a:lnTo>
                  <a:cubicBezTo>
                    <a:pt x="34918" y="194664"/>
                    <a:pt x="25637" y="190811"/>
                    <a:pt x="18638" y="183813"/>
                  </a:cubicBezTo>
                  <a:cubicBezTo>
                    <a:pt x="11642" y="176817"/>
                    <a:pt x="7787" y="167535"/>
                    <a:pt x="7787" y="157678"/>
                  </a:cubicBezTo>
                  <a:cubicBezTo>
                    <a:pt x="7787" y="137284"/>
                    <a:pt x="24379" y="120692"/>
                    <a:pt x="44773" y="120692"/>
                  </a:cubicBezTo>
                  <a:lnTo>
                    <a:pt x="68354" y="120692"/>
                  </a:lnTo>
                  <a:lnTo>
                    <a:pt x="58646" y="146578"/>
                  </a:lnTo>
                  <a:cubicBezTo>
                    <a:pt x="58198" y="147774"/>
                    <a:pt x="58365" y="149112"/>
                    <a:pt x="59091" y="150163"/>
                  </a:cubicBezTo>
                  <a:cubicBezTo>
                    <a:pt x="59821" y="151213"/>
                    <a:pt x="61015" y="151838"/>
                    <a:pt x="62293" y="151838"/>
                  </a:cubicBezTo>
                  <a:lnTo>
                    <a:pt x="147945" y="151838"/>
                  </a:lnTo>
                  <a:cubicBezTo>
                    <a:pt x="149568" y="151838"/>
                    <a:pt x="151020" y="150830"/>
                    <a:pt x="151591" y="149312"/>
                  </a:cubicBezTo>
                  <a:lnTo>
                    <a:pt x="162323" y="120692"/>
                  </a:lnTo>
                  <a:lnTo>
                    <a:pt x="188824" y="120692"/>
                  </a:lnTo>
                  <a:cubicBezTo>
                    <a:pt x="200759" y="120692"/>
                    <a:pt x="211994" y="116028"/>
                    <a:pt x="220464" y="107559"/>
                  </a:cubicBezTo>
                  <a:cubicBezTo>
                    <a:pt x="228932" y="99094"/>
                    <a:pt x="233597" y="87857"/>
                    <a:pt x="233597" y="75919"/>
                  </a:cubicBezTo>
                  <a:cubicBezTo>
                    <a:pt x="233597" y="51231"/>
                    <a:pt x="213511" y="31146"/>
                    <a:pt x="188824" y="31146"/>
                  </a:cubicBezTo>
                  <a:lnTo>
                    <a:pt x="163518" y="31146"/>
                  </a:lnTo>
                  <a:lnTo>
                    <a:pt x="163518" y="3893"/>
                  </a:lnTo>
                  <a:cubicBezTo>
                    <a:pt x="163518" y="1743"/>
                    <a:pt x="161776" y="0"/>
                    <a:pt x="159625" y="0"/>
                  </a:cubicBezTo>
                  <a:lnTo>
                    <a:pt x="73972" y="0"/>
                  </a:lnTo>
                  <a:cubicBezTo>
                    <a:pt x="71821" y="0"/>
                    <a:pt x="70079" y="1743"/>
                    <a:pt x="70079" y="3893"/>
                  </a:cubicBezTo>
                  <a:lnTo>
                    <a:pt x="70079" y="66186"/>
                  </a:lnTo>
                  <a:cubicBezTo>
                    <a:pt x="70079" y="68336"/>
                    <a:pt x="71821" y="70079"/>
                    <a:pt x="73972" y="70079"/>
                  </a:cubicBezTo>
                  <a:lnTo>
                    <a:pt x="159625" y="70079"/>
                  </a:lnTo>
                  <a:cubicBezTo>
                    <a:pt x="161776" y="70079"/>
                    <a:pt x="163518" y="68336"/>
                    <a:pt x="163518" y="66186"/>
                  </a:cubicBezTo>
                  <a:lnTo>
                    <a:pt x="163518" y="38933"/>
                  </a:lnTo>
                  <a:lnTo>
                    <a:pt x="188824" y="38933"/>
                  </a:lnTo>
                  <a:cubicBezTo>
                    <a:pt x="209218" y="38933"/>
                    <a:pt x="225810" y="55525"/>
                    <a:pt x="225810" y="75919"/>
                  </a:cubicBezTo>
                  <a:cubicBezTo>
                    <a:pt x="225810" y="85776"/>
                    <a:pt x="221955" y="95058"/>
                    <a:pt x="214959" y="102054"/>
                  </a:cubicBezTo>
                  <a:cubicBezTo>
                    <a:pt x="207960" y="109052"/>
                    <a:pt x="198679" y="112905"/>
                    <a:pt x="188824" y="112905"/>
                  </a:cubicBezTo>
                  <a:lnTo>
                    <a:pt x="165243" y="112905"/>
                  </a:lnTo>
                  <a:lnTo>
                    <a:pt x="174950" y="87019"/>
                  </a:lnTo>
                  <a:cubicBezTo>
                    <a:pt x="175399" y="85823"/>
                    <a:pt x="175232" y="84485"/>
                    <a:pt x="174506" y="83434"/>
                  </a:cubicBezTo>
                  <a:cubicBezTo>
                    <a:pt x="173776" y="82384"/>
                    <a:pt x="172582" y="81759"/>
                    <a:pt x="171304" y="81759"/>
                  </a:cubicBezTo>
                  <a:lnTo>
                    <a:pt x="85652" y="81759"/>
                  </a:lnTo>
                  <a:cubicBezTo>
                    <a:pt x="84029" y="81759"/>
                    <a:pt x="82576" y="82766"/>
                    <a:pt x="82006" y="84285"/>
                  </a:cubicBezTo>
                  <a:lnTo>
                    <a:pt x="71274" y="112905"/>
                  </a:lnTo>
                  <a:lnTo>
                    <a:pt x="44773" y="112905"/>
                  </a:lnTo>
                  <a:cubicBezTo>
                    <a:pt x="20086" y="112905"/>
                    <a:pt x="0" y="132989"/>
                    <a:pt x="0" y="157678"/>
                  </a:cubicBezTo>
                  <a:cubicBezTo>
                    <a:pt x="0" y="169616"/>
                    <a:pt x="4665" y="180853"/>
                    <a:pt x="13132" y="189318"/>
                  </a:cubicBezTo>
                  <a:cubicBezTo>
                    <a:pt x="21603" y="197787"/>
                    <a:pt x="32838" y="202451"/>
                    <a:pt x="44773" y="202451"/>
                  </a:cubicBezTo>
                  <a:close/>
                  <a:moveTo>
                    <a:pt x="202451" y="175198"/>
                  </a:moveTo>
                  <a:cubicBezTo>
                    <a:pt x="215332" y="175198"/>
                    <a:pt x="225810" y="185676"/>
                    <a:pt x="225810" y="198557"/>
                  </a:cubicBezTo>
                  <a:cubicBezTo>
                    <a:pt x="225810" y="211439"/>
                    <a:pt x="215332" y="221917"/>
                    <a:pt x="202451" y="221917"/>
                  </a:cubicBezTo>
                  <a:cubicBezTo>
                    <a:pt x="189569" y="221917"/>
                    <a:pt x="179091" y="211439"/>
                    <a:pt x="179091" y="198557"/>
                  </a:cubicBezTo>
                  <a:cubicBezTo>
                    <a:pt x="179091" y="185676"/>
                    <a:pt x="189569" y="175198"/>
                    <a:pt x="202451" y="175198"/>
                  </a:cubicBezTo>
                  <a:close/>
                  <a:moveTo>
                    <a:pt x="77866" y="171304"/>
                  </a:moveTo>
                  <a:lnTo>
                    <a:pt x="155731" y="171304"/>
                  </a:lnTo>
                  <a:lnTo>
                    <a:pt x="155731" y="225810"/>
                  </a:lnTo>
                  <a:lnTo>
                    <a:pt x="77866" y="225810"/>
                  </a:lnTo>
                  <a:close/>
                  <a:moveTo>
                    <a:pt x="155731" y="62293"/>
                  </a:moveTo>
                  <a:lnTo>
                    <a:pt x="77866" y="62293"/>
                  </a:lnTo>
                  <a:lnTo>
                    <a:pt x="77866" y="7787"/>
                  </a:lnTo>
                  <a:lnTo>
                    <a:pt x="155731" y="7787"/>
                  </a:lnTo>
                  <a:close/>
                  <a:moveTo>
                    <a:pt x="88352" y="89545"/>
                  </a:moveTo>
                  <a:lnTo>
                    <a:pt x="165685" y="89545"/>
                  </a:lnTo>
                  <a:lnTo>
                    <a:pt x="145245" y="144051"/>
                  </a:lnTo>
                  <a:lnTo>
                    <a:pt x="67912" y="144051"/>
                  </a:ln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61" name="Google Shape;1358;p22">
              <a:extLst>
                <a:ext uri="{FF2B5EF4-FFF2-40B4-BE49-F238E27FC236}">
                  <a16:creationId xmlns:a16="http://schemas.microsoft.com/office/drawing/2014/main" id="{FC505C61-05CA-4F21-A62F-2464542BA569}"/>
                </a:ext>
              </a:extLst>
            </p:cNvPr>
            <p:cNvSpPr/>
            <p:nvPr/>
          </p:nvSpPr>
          <p:spPr>
            <a:xfrm>
              <a:off x="9874405" y="1326191"/>
              <a:ext cx="28864" cy="22218"/>
            </a:xfrm>
            <a:custGeom>
              <a:avLst/>
              <a:gdLst/>
              <a:ahLst/>
              <a:cxnLst/>
              <a:rect l="l" t="t" r="r" b="b"/>
              <a:pathLst>
                <a:path w="28864" h="22218" extrusionOk="0">
                  <a:moveTo>
                    <a:pt x="10539" y="22219"/>
                  </a:moveTo>
                  <a:cubicBezTo>
                    <a:pt x="11535" y="22219"/>
                    <a:pt x="12531" y="21839"/>
                    <a:pt x="13292" y="21078"/>
                  </a:cubicBezTo>
                  <a:lnTo>
                    <a:pt x="28865" y="5505"/>
                  </a:lnTo>
                  <a:lnTo>
                    <a:pt x="23360" y="0"/>
                  </a:lnTo>
                  <a:lnTo>
                    <a:pt x="10539" y="12820"/>
                  </a:lnTo>
                  <a:lnTo>
                    <a:pt x="5505" y="7787"/>
                  </a:lnTo>
                  <a:lnTo>
                    <a:pt x="0" y="13292"/>
                  </a:lnTo>
                  <a:lnTo>
                    <a:pt x="7787" y="21078"/>
                  </a:lnTo>
                  <a:cubicBezTo>
                    <a:pt x="8547" y="21839"/>
                    <a:pt x="9543" y="22219"/>
                    <a:pt x="10539" y="22219"/>
                  </a:cubicBezTo>
                  <a:close/>
                </a:path>
              </a:pathLst>
            </a:custGeom>
            <a:solidFill>
              <a:srgbClr val="0D234D"/>
            </a:solid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grpSp>
        <p:nvGrpSpPr>
          <p:cNvPr id="662" name="Google Shape;1359;p22">
            <a:extLst>
              <a:ext uri="{FF2B5EF4-FFF2-40B4-BE49-F238E27FC236}">
                <a16:creationId xmlns:a16="http://schemas.microsoft.com/office/drawing/2014/main" id="{EEBC6DC9-778B-415B-8633-053AD2A70140}"/>
              </a:ext>
            </a:extLst>
          </p:cNvPr>
          <p:cNvGrpSpPr/>
          <p:nvPr/>
        </p:nvGrpSpPr>
        <p:grpSpPr>
          <a:xfrm>
            <a:off x="10376211" y="1740243"/>
            <a:ext cx="221280" cy="221280"/>
            <a:chOff x="10970571" y="1146747"/>
            <a:chExt cx="221280" cy="221280"/>
          </a:xfrm>
        </p:grpSpPr>
        <p:sp>
          <p:nvSpPr>
            <p:cNvPr id="663" name="Google Shape;1360;p22">
              <a:extLst>
                <a:ext uri="{FF2B5EF4-FFF2-40B4-BE49-F238E27FC236}">
                  <a16:creationId xmlns:a16="http://schemas.microsoft.com/office/drawing/2014/main" id="{D5D8723B-B40E-4506-B861-E94CC6CCBDCC}"/>
                </a:ext>
              </a:extLst>
            </p:cNvPr>
            <p:cNvSpPr/>
            <p:nvPr/>
          </p:nvSpPr>
          <p:spPr>
            <a:xfrm>
              <a:off x="10970571" y="1228572"/>
              <a:ext cx="131746" cy="139455"/>
            </a:xfrm>
            <a:custGeom>
              <a:avLst/>
              <a:gdLst/>
              <a:ahLst/>
              <a:cxnLst/>
              <a:rect l="l" t="t" r="r" b="b"/>
              <a:pathLst>
                <a:path w="131746" h="139455" extrusionOk="0">
                  <a:moveTo>
                    <a:pt x="119476" y="50683"/>
                  </a:moveTo>
                  <a:cubicBezTo>
                    <a:pt x="116759" y="49448"/>
                    <a:pt x="113809" y="48809"/>
                    <a:pt x="110825" y="48809"/>
                  </a:cubicBezTo>
                  <a:lnTo>
                    <a:pt x="90646" y="48809"/>
                  </a:lnTo>
                  <a:lnTo>
                    <a:pt x="90646" y="34864"/>
                  </a:lnTo>
                  <a:cubicBezTo>
                    <a:pt x="90623" y="15619"/>
                    <a:pt x="75027" y="23"/>
                    <a:pt x="55782" y="0"/>
                  </a:cubicBezTo>
                  <a:lnTo>
                    <a:pt x="48809" y="0"/>
                  </a:lnTo>
                  <a:lnTo>
                    <a:pt x="48809" y="38106"/>
                  </a:lnTo>
                  <a:lnTo>
                    <a:pt x="32772" y="48809"/>
                  </a:lnTo>
                  <a:lnTo>
                    <a:pt x="0" y="48809"/>
                  </a:lnTo>
                  <a:lnTo>
                    <a:pt x="0" y="62755"/>
                  </a:lnTo>
                  <a:lnTo>
                    <a:pt x="36956" y="62755"/>
                  </a:lnTo>
                  <a:lnTo>
                    <a:pt x="62755" y="45567"/>
                  </a:lnTo>
                  <a:lnTo>
                    <a:pt x="62755" y="15138"/>
                  </a:lnTo>
                  <a:cubicBezTo>
                    <a:pt x="71106" y="18104"/>
                    <a:pt x="76689" y="26001"/>
                    <a:pt x="76700" y="34864"/>
                  </a:cubicBezTo>
                  <a:lnTo>
                    <a:pt x="76700" y="62755"/>
                  </a:lnTo>
                  <a:lnTo>
                    <a:pt x="110825" y="62755"/>
                  </a:lnTo>
                  <a:cubicBezTo>
                    <a:pt x="114676" y="62754"/>
                    <a:pt x="117799" y="65875"/>
                    <a:pt x="117799" y="69726"/>
                  </a:cubicBezTo>
                  <a:cubicBezTo>
                    <a:pt x="117800" y="70720"/>
                    <a:pt x="117588" y="71702"/>
                    <a:pt x="117177" y="72607"/>
                  </a:cubicBezTo>
                  <a:lnTo>
                    <a:pt x="93128" y="125510"/>
                  </a:lnTo>
                  <a:lnTo>
                    <a:pt x="60907" y="125510"/>
                  </a:lnTo>
                  <a:lnTo>
                    <a:pt x="33016" y="111564"/>
                  </a:lnTo>
                  <a:lnTo>
                    <a:pt x="0" y="111564"/>
                  </a:lnTo>
                  <a:lnTo>
                    <a:pt x="0" y="125510"/>
                  </a:lnTo>
                  <a:lnTo>
                    <a:pt x="29725" y="125510"/>
                  </a:lnTo>
                  <a:lnTo>
                    <a:pt x="57616" y="139455"/>
                  </a:lnTo>
                  <a:lnTo>
                    <a:pt x="102109" y="139455"/>
                  </a:lnTo>
                  <a:lnTo>
                    <a:pt x="129868" y="78381"/>
                  </a:lnTo>
                  <a:cubicBezTo>
                    <a:pt x="134647" y="67863"/>
                    <a:pt x="129994" y="55462"/>
                    <a:pt x="119476" y="50683"/>
                  </a:cubicBezTo>
                  <a:close/>
                </a:path>
              </a:pathLst>
            </a:custGeom>
            <a:solidFill>
              <a:srgbClr val="0D234D"/>
            </a:solidFill>
            <a:ln w="9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64" name="Google Shape;1361;p22">
              <a:extLst>
                <a:ext uri="{FF2B5EF4-FFF2-40B4-BE49-F238E27FC236}">
                  <a16:creationId xmlns:a16="http://schemas.microsoft.com/office/drawing/2014/main" id="{C9ECEA39-D08D-410F-943A-782BA9CBC791}"/>
                </a:ext>
              </a:extLst>
            </p:cNvPr>
            <p:cNvSpPr/>
            <p:nvPr/>
          </p:nvSpPr>
          <p:spPr>
            <a:xfrm>
              <a:off x="10975382" y="1146747"/>
              <a:ext cx="216469" cy="204748"/>
            </a:xfrm>
            <a:custGeom>
              <a:avLst/>
              <a:gdLst/>
              <a:ahLst/>
              <a:cxnLst/>
              <a:rect l="l" t="t" r="r" b="b"/>
              <a:pathLst>
                <a:path w="216469" h="204748" extrusionOk="0">
                  <a:moveTo>
                    <a:pt x="216469" y="109716"/>
                  </a:moveTo>
                  <a:lnTo>
                    <a:pt x="198626" y="85096"/>
                  </a:lnTo>
                  <a:lnTo>
                    <a:pt x="201785" y="54841"/>
                  </a:lnTo>
                  <a:lnTo>
                    <a:pt x="173998" y="42471"/>
                  </a:lnTo>
                  <a:lnTo>
                    <a:pt x="161635" y="14685"/>
                  </a:lnTo>
                  <a:lnTo>
                    <a:pt x="131374" y="17843"/>
                  </a:lnTo>
                  <a:lnTo>
                    <a:pt x="106753" y="0"/>
                  </a:lnTo>
                  <a:lnTo>
                    <a:pt x="82132" y="17843"/>
                  </a:lnTo>
                  <a:lnTo>
                    <a:pt x="51877" y="14685"/>
                  </a:lnTo>
                  <a:lnTo>
                    <a:pt x="39515" y="42471"/>
                  </a:lnTo>
                  <a:lnTo>
                    <a:pt x="11728" y="54841"/>
                  </a:lnTo>
                  <a:lnTo>
                    <a:pt x="14880" y="85096"/>
                  </a:lnTo>
                  <a:lnTo>
                    <a:pt x="0" y="105623"/>
                  </a:lnTo>
                  <a:lnTo>
                    <a:pt x="11296" y="113809"/>
                  </a:lnTo>
                  <a:lnTo>
                    <a:pt x="29306" y="88958"/>
                  </a:lnTo>
                  <a:lnTo>
                    <a:pt x="26643" y="63459"/>
                  </a:lnTo>
                  <a:lnTo>
                    <a:pt x="50078" y="53042"/>
                  </a:lnTo>
                  <a:lnTo>
                    <a:pt x="60503" y="29613"/>
                  </a:lnTo>
                  <a:lnTo>
                    <a:pt x="85988" y="32270"/>
                  </a:lnTo>
                  <a:lnTo>
                    <a:pt x="106753" y="17223"/>
                  </a:lnTo>
                  <a:lnTo>
                    <a:pt x="127518" y="32270"/>
                  </a:lnTo>
                  <a:lnTo>
                    <a:pt x="153003" y="29613"/>
                  </a:lnTo>
                  <a:lnTo>
                    <a:pt x="163434" y="53042"/>
                  </a:lnTo>
                  <a:lnTo>
                    <a:pt x="186863" y="63459"/>
                  </a:lnTo>
                  <a:lnTo>
                    <a:pt x="184199" y="88958"/>
                  </a:lnTo>
                  <a:lnTo>
                    <a:pt x="199247" y="109716"/>
                  </a:lnTo>
                  <a:lnTo>
                    <a:pt x="184199" y="130474"/>
                  </a:lnTo>
                  <a:lnTo>
                    <a:pt x="186863" y="155974"/>
                  </a:lnTo>
                  <a:lnTo>
                    <a:pt x="163427" y="166391"/>
                  </a:lnTo>
                  <a:lnTo>
                    <a:pt x="153003" y="189819"/>
                  </a:lnTo>
                  <a:lnTo>
                    <a:pt x="130167" y="187442"/>
                  </a:lnTo>
                  <a:lnTo>
                    <a:pt x="128717" y="201310"/>
                  </a:lnTo>
                  <a:lnTo>
                    <a:pt x="161628" y="204748"/>
                  </a:lnTo>
                  <a:lnTo>
                    <a:pt x="173991" y="176962"/>
                  </a:lnTo>
                  <a:lnTo>
                    <a:pt x="201778" y="164592"/>
                  </a:lnTo>
                  <a:lnTo>
                    <a:pt x="198626" y="134337"/>
                  </a:lnTo>
                  <a:close/>
                </a:path>
              </a:pathLst>
            </a:custGeom>
            <a:solidFill>
              <a:srgbClr val="0D234D"/>
            </a:solidFill>
            <a:ln w="9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65" name="Google Shape;1362;p22">
              <a:extLst>
                <a:ext uri="{FF2B5EF4-FFF2-40B4-BE49-F238E27FC236}">
                  <a16:creationId xmlns:a16="http://schemas.microsoft.com/office/drawing/2014/main" id="{15A5BC08-0F1B-443A-BAD0-9D4590E3D599}"/>
                </a:ext>
              </a:extLst>
            </p:cNvPr>
            <p:cNvSpPr/>
            <p:nvPr/>
          </p:nvSpPr>
          <p:spPr>
            <a:xfrm>
              <a:off x="11113122" y="1212381"/>
              <a:ext cx="38754" cy="102060"/>
            </a:xfrm>
            <a:custGeom>
              <a:avLst/>
              <a:gdLst/>
              <a:ahLst/>
              <a:cxnLst/>
              <a:rect l="l" t="t" r="r" b="b"/>
              <a:pathLst>
                <a:path w="38754" h="102060" extrusionOk="0">
                  <a:moveTo>
                    <a:pt x="4283" y="87305"/>
                  </a:moveTo>
                  <a:cubicBezTo>
                    <a:pt x="2907" y="88428"/>
                    <a:pt x="1477" y="89485"/>
                    <a:pt x="0" y="90472"/>
                  </a:cubicBezTo>
                  <a:lnTo>
                    <a:pt x="7754" y="102060"/>
                  </a:lnTo>
                  <a:cubicBezTo>
                    <a:pt x="39775" y="80668"/>
                    <a:pt x="48391" y="37367"/>
                    <a:pt x="26998" y="5347"/>
                  </a:cubicBezTo>
                  <a:cubicBezTo>
                    <a:pt x="25766" y="3503"/>
                    <a:pt x="24447" y="1718"/>
                    <a:pt x="23045" y="0"/>
                  </a:cubicBezTo>
                  <a:lnTo>
                    <a:pt x="12244" y="8821"/>
                  </a:lnTo>
                  <a:cubicBezTo>
                    <a:pt x="31719" y="32692"/>
                    <a:pt x="28154" y="67831"/>
                    <a:pt x="4283" y="87305"/>
                  </a:cubicBezTo>
                  <a:close/>
                </a:path>
              </a:pathLst>
            </a:custGeom>
            <a:solidFill>
              <a:srgbClr val="0D234D"/>
            </a:solidFill>
            <a:ln w="9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66" name="Google Shape;1363;p22">
              <a:extLst>
                <a:ext uri="{FF2B5EF4-FFF2-40B4-BE49-F238E27FC236}">
                  <a16:creationId xmlns:a16="http://schemas.microsoft.com/office/drawing/2014/main" id="{18BE512F-A0EF-462D-BCD3-63558801D462}"/>
                </a:ext>
              </a:extLst>
            </p:cNvPr>
            <p:cNvSpPr/>
            <p:nvPr/>
          </p:nvSpPr>
          <p:spPr>
            <a:xfrm>
              <a:off x="11105995" y="1193429"/>
              <a:ext cx="19133" cy="19105"/>
            </a:xfrm>
            <a:custGeom>
              <a:avLst/>
              <a:gdLst/>
              <a:ahLst/>
              <a:cxnLst/>
              <a:rect l="l" t="t" r="r" b="b"/>
              <a:pathLst>
                <a:path w="19133" h="19105" extrusionOk="0">
                  <a:moveTo>
                    <a:pt x="0" y="12586"/>
                  </a:moveTo>
                  <a:cubicBezTo>
                    <a:pt x="3737" y="14368"/>
                    <a:pt x="7268" y="16554"/>
                    <a:pt x="10529" y="19105"/>
                  </a:cubicBezTo>
                  <a:lnTo>
                    <a:pt x="19133" y="8130"/>
                  </a:lnTo>
                  <a:cubicBezTo>
                    <a:pt x="15066" y="4949"/>
                    <a:pt x="10664" y="2223"/>
                    <a:pt x="6004" y="0"/>
                  </a:cubicBezTo>
                  <a:lnTo>
                    <a:pt x="0" y="12586"/>
                  </a:lnTo>
                  <a:close/>
                </a:path>
              </a:pathLst>
            </a:custGeom>
            <a:solidFill>
              <a:srgbClr val="0D234D"/>
            </a:solidFill>
            <a:ln w="9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67" name="Google Shape;1364;p22">
              <a:extLst>
                <a:ext uri="{FF2B5EF4-FFF2-40B4-BE49-F238E27FC236}">
                  <a16:creationId xmlns:a16="http://schemas.microsoft.com/office/drawing/2014/main" id="{CA1D47A2-5D43-411B-B025-DC40C9978BD0}"/>
                </a:ext>
              </a:extLst>
            </p:cNvPr>
            <p:cNvSpPr/>
            <p:nvPr/>
          </p:nvSpPr>
          <p:spPr>
            <a:xfrm>
              <a:off x="11030167" y="1188464"/>
              <a:ext cx="39556" cy="30812"/>
            </a:xfrm>
            <a:custGeom>
              <a:avLst/>
              <a:gdLst/>
              <a:ahLst/>
              <a:cxnLst/>
              <a:rect l="l" t="t" r="r" b="b"/>
              <a:pathLst>
                <a:path w="39556" h="30812" extrusionOk="0">
                  <a:moveTo>
                    <a:pt x="39556" y="13611"/>
                  </a:moveTo>
                  <a:lnTo>
                    <a:pt x="36474" y="0"/>
                  </a:lnTo>
                  <a:cubicBezTo>
                    <a:pt x="22370" y="3190"/>
                    <a:pt x="9617" y="10711"/>
                    <a:pt x="0" y="21511"/>
                  </a:cubicBezTo>
                  <a:lnTo>
                    <a:pt x="10389" y="30813"/>
                  </a:lnTo>
                  <a:cubicBezTo>
                    <a:pt x="18078" y="22175"/>
                    <a:pt x="28277" y="16160"/>
                    <a:pt x="39556" y="13611"/>
                  </a:cubicBezTo>
                  <a:close/>
                </a:path>
              </a:pathLst>
            </a:custGeom>
            <a:solidFill>
              <a:srgbClr val="0D234D"/>
            </a:solidFill>
            <a:ln w="9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sp>
          <p:nvSpPr>
            <p:cNvPr id="668" name="Google Shape;1365;p22">
              <a:extLst>
                <a:ext uri="{FF2B5EF4-FFF2-40B4-BE49-F238E27FC236}">
                  <a16:creationId xmlns:a16="http://schemas.microsoft.com/office/drawing/2014/main" id="{16A712EC-7F11-47BC-8887-A2C5BFE6E94D}"/>
                </a:ext>
              </a:extLst>
            </p:cNvPr>
            <p:cNvSpPr/>
            <p:nvPr/>
          </p:nvSpPr>
          <p:spPr>
            <a:xfrm>
              <a:off x="11082009" y="1186735"/>
              <a:ext cx="15340" cy="15284"/>
            </a:xfrm>
            <a:custGeom>
              <a:avLst/>
              <a:gdLst/>
              <a:ahLst/>
              <a:cxnLst/>
              <a:rect l="l" t="t" r="r" b="b"/>
              <a:pathLst>
                <a:path w="15340" h="15284" extrusionOk="0">
                  <a:moveTo>
                    <a:pt x="15340" y="1666"/>
                  </a:moveTo>
                  <a:cubicBezTo>
                    <a:pt x="10302" y="558"/>
                    <a:pt x="5159" y="-1"/>
                    <a:pt x="0" y="0"/>
                  </a:cubicBezTo>
                  <a:lnTo>
                    <a:pt x="126" y="13946"/>
                  </a:lnTo>
                  <a:cubicBezTo>
                    <a:pt x="4229" y="13949"/>
                    <a:pt x="8321" y="14397"/>
                    <a:pt x="12328" y="15284"/>
                  </a:cubicBezTo>
                  <a:lnTo>
                    <a:pt x="15340" y="1666"/>
                  </a:lnTo>
                  <a:close/>
                </a:path>
              </a:pathLst>
            </a:custGeom>
            <a:solidFill>
              <a:srgbClr val="0D234D"/>
            </a:solidFill>
            <a:ln w="9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484B4C"/>
                </a:solidFill>
                <a:effectLst/>
                <a:uLnTx/>
                <a:uFillTx/>
                <a:ea typeface="Calibri"/>
                <a:cs typeface="Calibri"/>
                <a:sym typeface="Calibri"/>
              </a:endParaRPr>
            </a:p>
          </p:txBody>
        </p:sp>
      </p:grpSp>
    </p:spTree>
    <p:extLst>
      <p:ext uri="{BB962C8B-B14F-4D97-AF65-F5344CB8AC3E}">
        <p14:creationId xmlns:p14="http://schemas.microsoft.com/office/powerpoint/2010/main" val="6372168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Applying first principles to AI/ML for Redis</a:t>
            </a:r>
          </a:p>
        </p:txBody>
      </p:sp>
      <p:pic>
        <p:nvPicPr>
          <p:cNvPr id="111" name="Google Shape;861;p16">
            <a:extLst>
              <a:ext uri="{FF2B5EF4-FFF2-40B4-BE49-F238E27FC236}">
                <a16:creationId xmlns:a16="http://schemas.microsoft.com/office/drawing/2014/main" id="{F1F8B6EF-2844-4B18-A216-549120AF7C88}"/>
              </a:ext>
            </a:extLst>
          </p:cNvPr>
          <p:cNvPicPr preferRelativeResize="0"/>
          <p:nvPr/>
        </p:nvPicPr>
        <p:blipFill rotWithShape="1">
          <a:blip r:embed="rId2">
            <a:alphaModFix/>
          </a:blip>
          <a:srcRect/>
          <a:stretch/>
        </p:blipFill>
        <p:spPr>
          <a:xfrm>
            <a:off x="9800193" y="2250959"/>
            <a:ext cx="1306311" cy="1146183"/>
          </a:xfrm>
          <a:prstGeom prst="rect">
            <a:avLst/>
          </a:prstGeom>
          <a:noFill/>
          <a:ln>
            <a:noFill/>
          </a:ln>
        </p:spPr>
      </p:pic>
      <p:grpSp>
        <p:nvGrpSpPr>
          <p:cNvPr id="112" name="Google Shape;862;p16">
            <a:extLst>
              <a:ext uri="{FF2B5EF4-FFF2-40B4-BE49-F238E27FC236}">
                <a16:creationId xmlns:a16="http://schemas.microsoft.com/office/drawing/2014/main" id="{77CA6B01-3E18-45C9-806C-A670080D2054}"/>
              </a:ext>
            </a:extLst>
          </p:cNvPr>
          <p:cNvGrpSpPr/>
          <p:nvPr/>
        </p:nvGrpSpPr>
        <p:grpSpPr>
          <a:xfrm>
            <a:off x="8663317" y="2471565"/>
            <a:ext cx="2819314" cy="2727804"/>
            <a:chOff x="8663317" y="2471565"/>
            <a:chExt cx="2819314" cy="2727804"/>
          </a:xfrm>
        </p:grpSpPr>
        <p:pic>
          <p:nvPicPr>
            <p:cNvPr id="113" name="Google Shape;863;p16">
              <a:extLst>
                <a:ext uri="{FF2B5EF4-FFF2-40B4-BE49-F238E27FC236}">
                  <a16:creationId xmlns:a16="http://schemas.microsoft.com/office/drawing/2014/main" id="{94AAC00D-87A3-4CC1-92D0-7FA32A4780D0}"/>
                </a:ext>
              </a:extLst>
            </p:cNvPr>
            <p:cNvPicPr preferRelativeResize="0"/>
            <p:nvPr/>
          </p:nvPicPr>
          <p:blipFill rotWithShape="1">
            <a:blip r:embed="rId3">
              <a:alphaModFix amt="65000"/>
            </a:blip>
            <a:srcRect/>
            <a:stretch/>
          </p:blipFill>
          <p:spPr>
            <a:xfrm>
              <a:off x="8663317" y="2795451"/>
              <a:ext cx="2302486" cy="2403918"/>
            </a:xfrm>
            <a:prstGeom prst="rect">
              <a:avLst/>
            </a:prstGeom>
            <a:noFill/>
            <a:ln>
              <a:noFill/>
            </a:ln>
            <a:effectLst>
              <a:outerShdw blurRad="50800" dist="38100" dir="2700000" algn="tl" rotWithShape="0">
                <a:srgbClr val="000000">
                  <a:alpha val="40000"/>
                </a:srgbClr>
              </a:outerShdw>
            </a:effectLst>
          </p:spPr>
        </p:pic>
        <p:pic>
          <p:nvPicPr>
            <p:cNvPr id="114" name="Google Shape;864;p16">
              <a:extLst>
                <a:ext uri="{FF2B5EF4-FFF2-40B4-BE49-F238E27FC236}">
                  <a16:creationId xmlns:a16="http://schemas.microsoft.com/office/drawing/2014/main" id="{1DF21E03-A67C-4983-8973-3AA511FBDD03}"/>
                </a:ext>
              </a:extLst>
            </p:cNvPr>
            <p:cNvPicPr preferRelativeResize="0"/>
            <p:nvPr/>
          </p:nvPicPr>
          <p:blipFill rotWithShape="1">
            <a:blip r:embed="rId4">
              <a:alphaModFix/>
            </a:blip>
            <a:srcRect/>
            <a:stretch/>
          </p:blipFill>
          <p:spPr>
            <a:xfrm>
              <a:off x="10445719" y="2876280"/>
              <a:ext cx="1036912" cy="909807"/>
            </a:xfrm>
            <a:prstGeom prst="rect">
              <a:avLst/>
            </a:prstGeom>
            <a:noFill/>
            <a:ln>
              <a:noFill/>
            </a:ln>
          </p:spPr>
        </p:pic>
        <p:pic>
          <p:nvPicPr>
            <p:cNvPr id="115" name="Google Shape;865;p16">
              <a:extLst>
                <a:ext uri="{FF2B5EF4-FFF2-40B4-BE49-F238E27FC236}">
                  <a16:creationId xmlns:a16="http://schemas.microsoft.com/office/drawing/2014/main" id="{E9821EBC-4069-4A73-B084-17B98AEDA7D2}"/>
                </a:ext>
              </a:extLst>
            </p:cNvPr>
            <p:cNvPicPr preferRelativeResize="0"/>
            <p:nvPr/>
          </p:nvPicPr>
          <p:blipFill rotWithShape="1">
            <a:blip r:embed="rId4">
              <a:alphaModFix/>
            </a:blip>
            <a:srcRect/>
            <a:stretch/>
          </p:blipFill>
          <p:spPr>
            <a:xfrm>
              <a:off x="9453596" y="2471565"/>
              <a:ext cx="738269" cy="647772"/>
            </a:xfrm>
            <a:prstGeom prst="rect">
              <a:avLst/>
            </a:prstGeom>
            <a:noFill/>
            <a:ln>
              <a:noFill/>
            </a:ln>
          </p:spPr>
        </p:pic>
      </p:grpSp>
      <p:grpSp>
        <p:nvGrpSpPr>
          <p:cNvPr id="116" name="Google Shape;866;p16">
            <a:extLst>
              <a:ext uri="{FF2B5EF4-FFF2-40B4-BE49-F238E27FC236}">
                <a16:creationId xmlns:a16="http://schemas.microsoft.com/office/drawing/2014/main" id="{DD053A57-E859-4456-AF13-C5224FC5AE4D}"/>
              </a:ext>
            </a:extLst>
          </p:cNvPr>
          <p:cNvGrpSpPr/>
          <p:nvPr/>
        </p:nvGrpSpPr>
        <p:grpSpPr>
          <a:xfrm>
            <a:off x="1214029" y="1484571"/>
            <a:ext cx="10076271" cy="3702205"/>
            <a:chOff x="1214029" y="2216091"/>
            <a:chExt cx="10076271" cy="3702205"/>
          </a:xfrm>
        </p:grpSpPr>
        <p:pic>
          <p:nvPicPr>
            <p:cNvPr id="117" name="Google Shape;867;p16">
              <a:extLst>
                <a:ext uri="{FF2B5EF4-FFF2-40B4-BE49-F238E27FC236}">
                  <a16:creationId xmlns:a16="http://schemas.microsoft.com/office/drawing/2014/main" id="{78989FB6-275A-403E-A874-328036E45AAC}"/>
                </a:ext>
              </a:extLst>
            </p:cNvPr>
            <p:cNvPicPr preferRelativeResize="0"/>
            <p:nvPr/>
          </p:nvPicPr>
          <p:blipFill rotWithShape="1">
            <a:blip r:embed="rId3">
              <a:alphaModFix amt="65000"/>
            </a:blip>
            <a:srcRect/>
            <a:stretch/>
          </p:blipFill>
          <p:spPr>
            <a:xfrm>
              <a:off x="1226197" y="3514378"/>
              <a:ext cx="2302486" cy="2403918"/>
            </a:xfrm>
            <a:prstGeom prst="rect">
              <a:avLst/>
            </a:prstGeom>
            <a:noFill/>
            <a:ln>
              <a:noFill/>
            </a:ln>
            <a:effectLst>
              <a:outerShdw blurRad="50800" dist="38100" dir="2700000" algn="tl" rotWithShape="0">
                <a:srgbClr val="000000">
                  <a:alpha val="40000"/>
                </a:srgbClr>
              </a:outerShdw>
            </a:effectLst>
          </p:spPr>
        </p:pic>
        <p:sp>
          <p:nvSpPr>
            <p:cNvPr id="118" name="Google Shape;868;p16">
              <a:extLst>
                <a:ext uri="{FF2B5EF4-FFF2-40B4-BE49-F238E27FC236}">
                  <a16:creationId xmlns:a16="http://schemas.microsoft.com/office/drawing/2014/main" id="{88715D14-1404-4EBA-B0FA-548BA7265D12}"/>
                </a:ext>
              </a:extLst>
            </p:cNvPr>
            <p:cNvSpPr txBox="1"/>
            <p:nvPr/>
          </p:nvSpPr>
          <p:spPr>
            <a:xfrm>
              <a:off x="1214029" y="2216091"/>
              <a:ext cx="2326823" cy="448665"/>
            </a:xfrm>
            <a:prstGeom prst="rect">
              <a:avLst/>
            </a:prstGeom>
            <a:noFill/>
            <a:ln>
              <a:noFill/>
            </a:ln>
          </p:spPr>
          <p:txBody>
            <a:bodyPr spcFirstLastPara="1" wrap="square" lIns="91425" tIns="45700" rIns="91425" bIns="45700" anchor="ctr" anchorCtr="0">
              <a:noAutofit/>
            </a:bodyPr>
            <a:lstStyle/>
            <a:p>
              <a:pPr algn="ctr">
                <a:buClr>
                  <a:srgbClr val="000000"/>
                </a:buClr>
                <a:buFont typeface="Arial"/>
                <a:buNone/>
              </a:pPr>
              <a:r>
                <a:rPr lang="en-US" sz="2000" b="1" kern="0">
                  <a:solidFill>
                    <a:srgbClr val="0D234D"/>
                  </a:solidFill>
                  <a:ea typeface="Calibri"/>
                  <a:cs typeface="Calibri"/>
                  <a:sym typeface="Calibri"/>
                </a:rPr>
                <a:t>Non Real-Time</a:t>
              </a:r>
              <a:endParaRPr sz="1400" kern="0">
                <a:solidFill>
                  <a:srgbClr val="000000"/>
                </a:solidFill>
                <a:latin typeface="Arial"/>
                <a:cs typeface="Arial"/>
                <a:sym typeface="Arial"/>
              </a:endParaRPr>
            </a:p>
          </p:txBody>
        </p:sp>
        <p:sp>
          <p:nvSpPr>
            <p:cNvPr id="119" name="Google Shape;869;p16">
              <a:extLst>
                <a:ext uri="{FF2B5EF4-FFF2-40B4-BE49-F238E27FC236}">
                  <a16:creationId xmlns:a16="http://schemas.microsoft.com/office/drawing/2014/main" id="{E334AEEA-461D-4617-9551-CA1042464C0F}"/>
                </a:ext>
              </a:extLst>
            </p:cNvPr>
            <p:cNvSpPr txBox="1"/>
            <p:nvPr/>
          </p:nvSpPr>
          <p:spPr>
            <a:xfrm>
              <a:off x="8659858" y="2216091"/>
              <a:ext cx="2630442" cy="448665"/>
            </a:xfrm>
            <a:prstGeom prst="rect">
              <a:avLst/>
            </a:prstGeom>
            <a:noFill/>
            <a:ln>
              <a:noFill/>
            </a:ln>
          </p:spPr>
          <p:txBody>
            <a:bodyPr spcFirstLastPara="1" wrap="square" lIns="91425" tIns="45700" rIns="91425" bIns="45700" anchor="ctr" anchorCtr="0">
              <a:noAutofit/>
            </a:bodyPr>
            <a:lstStyle/>
            <a:p>
              <a:pPr algn="ctr">
                <a:buClr>
                  <a:srgbClr val="000000"/>
                </a:buClr>
                <a:buFont typeface="Arial"/>
                <a:buNone/>
              </a:pPr>
              <a:r>
                <a:rPr lang="en-US" sz="2000" b="1" kern="0">
                  <a:solidFill>
                    <a:srgbClr val="0D234D"/>
                  </a:solidFill>
                  <a:ea typeface="Calibri"/>
                  <a:cs typeface="Calibri"/>
                  <a:sym typeface="Calibri"/>
                </a:rPr>
                <a:t>Real-time Hybrid and </a:t>
              </a:r>
              <a:endParaRPr sz="1400" kern="0">
                <a:solidFill>
                  <a:srgbClr val="000000"/>
                </a:solidFill>
                <a:latin typeface="Arial"/>
                <a:cs typeface="Arial"/>
                <a:sym typeface="Arial"/>
              </a:endParaRPr>
            </a:p>
            <a:p>
              <a:pPr algn="ctr">
                <a:buClr>
                  <a:srgbClr val="000000"/>
                </a:buClr>
                <a:buFont typeface="Arial"/>
                <a:buNone/>
              </a:pPr>
              <a:r>
                <a:rPr lang="en-US" sz="2000" b="1" kern="0">
                  <a:solidFill>
                    <a:srgbClr val="0D234D"/>
                  </a:solidFill>
                  <a:ea typeface="Calibri"/>
                  <a:cs typeface="Calibri"/>
                  <a:sym typeface="Calibri"/>
                </a:rPr>
                <a:t>Multi-Cloud Data Layer</a:t>
              </a:r>
              <a:endParaRPr sz="1400" kern="0">
                <a:solidFill>
                  <a:srgbClr val="000000"/>
                </a:solidFill>
                <a:latin typeface="Arial"/>
                <a:cs typeface="Arial"/>
                <a:sym typeface="Arial"/>
              </a:endParaRPr>
            </a:p>
          </p:txBody>
        </p:sp>
        <p:sp>
          <p:nvSpPr>
            <p:cNvPr id="120" name="Google Shape;870;p16">
              <a:extLst>
                <a:ext uri="{FF2B5EF4-FFF2-40B4-BE49-F238E27FC236}">
                  <a16:creationId xmlns:a16="http://schemas.microsoft.com/office/drawing/2014/main" id="{91972B75-A3FA-4C4A-8F75-4B191366A04D}"/>
                </a:ext>
              </a:extLst>
            </p:cNvPr>
            <p:cNvSpPr txBox="1"/>
            <p:nvPr/>
          </p:nvSpPr>
          <p:spPr>
            <a:xfrm>
              <a:off x="4932589" y="2216091"/>
              <a:ext cx="2326823" cy="448665"/>
            </a:xfrm>
            <a:prstGeom prst="rect">
              <a:avLst/>
            </a:prstGeom>
            <a:noFill/>
            <a:ln>
              <a:noFill/>
            </a:ln>
          </p:spPr>
          <p:txBody>
            <a:bodyPr spcFirstLastPara="1" wrap="square" lIns="91425" tIns="45700" rIns="91425" bIns="45700" anchor="ctr" anchorCtr="0">
              <a:noAutofit/>
            </a:bodyPr>
            <a:lstStyle/>
            <a:p>
              <a:pPr algn="ctr">
                <a:buClr>
                  <a:srgbClr val="000000"/>
                </a:buClr>
                <a:buFont typeface="Arial"/>
                <a:buNone/>
              </a:pPr>
              <a:r>
                <a:rPr lang="en-US" sz="2000" b="1" kern="0">
                  <a:solidFill>
                    <a:srgbClr val="0D234D"/>
                  </a:solidFill>
                  <a:ea typeface="Calibri"/>
                  <a:cs typeface="Calibri"/>
                  <a:sym typeface="Calibri"/>
                </a:rPr>
                <a:t>Claim Real-Time</a:t>
              </a:r>
              <a:endParaRPr sz="1400" kern="0">
                <a:solidFill>
                  <a:srgbClr val="000000"/>
                </a:solidFill>
                <a:latin typeface="Arial"/>
                <a:cs typeface="Arial"/>
                <a:sym typeface="Arial"/>
              </a:endParaRPr>
            </a:p>
          </p:txBody>
        </p:sp>
        <p:grpSp>
          <p:nvGrpSpPr>
            <p:cNvPr id="121" name="Google Shape;871;p16">
              <a:extLst>
                <a:ext uri="{FF2B5EF4-FFF2-40B4-BE49-F238E27FC236}">
                  <a16:creationId xmlns:a16="http://schemas.microsoft.com/office/drawing/2014/main" id="{5D8BBB14-F591-4725-9A68-BE76531859DC}"/>
                </a:ext>
              </a:extLst>
            </p:cNvPr>
            <p:cNvGrpSpPr/>
            <p:nvPr/>
          </p:nvGrpSpPr>
          <p:grpSpPr>
            <a:xfrm>
              <a:off x="4913324" y="3126658"/>
              <a:ext cx="2302486" cy="2791638"/>
              <a:chOff x="4913324" y="2673815"/>
              <a:chExt cx="2302486" cy="2791638"/>
            </a:xfrm>
          </p:grpSpPr>
          <p:pic>
            <p:nvPicPr>
              <p:cNvPr id="122" name="Google Shape;872;p16">
                <a:extLst>
                  <a:ext uri="{FF2B5EF4-FFF2-40B4-BE49-F238E27FC236}">
                    <a16:creationId xmlns:a16="http://schemas.microsoft.com/office/drawing/2014/main" id="{A62863BF-15E7-445E-8402-4DAA59684083}"/>
                  </a:ext>
                </a:extLst>
              </p:cNvPr>
              <p:cNvPicPr preferRelativeResize="0"/>
              <p:nvPr/>
            </p:nvPicPr>
            <p:blipFill rotWithShape="1">
              <a:blip r:embed="rId4">
                <a:alphaModFix/>
              </a:blip>
              <a:srcRect/>
              <a:stretch/>
            </p:blipFill>
            <p:spPr>
              <a:xfrm>
                <a:off x="5911164" y="2673815"/>
                <a:ext cx="1221156" cy="1071466"/>
              </a:xfrm>
              <a:prstGeom prst="rect">
                <a:avLst/>
              </a:prstGeom>
              <a:noFill/>
              <a:ln>
                <a:noFill/>
              </a:ln>
            </p:spPr>
          </p:pic>
          <p:pic>
            <p:nvPicPr>
              <p:cNvPr id="123" name="Google Shape;873;p16">
                <a:extLst>
                  <a:ext uri="{FF2B5EF4-FFF2-40B4-BE49-F238E27FC236}">
                    <a16:creationId xmlns:a16="http://schemas.microsoft.com/office/drawing/2014/main" id="{421E4720-05E6-4199-8AC8-0B769A74F2C3}"/>
                  </a:ext>
                </a:extLst>
              </p:cNvPr>
              <p:cNvPicPr preferRelativeResize="0"/>
              <p:nvPr/>
            </p:nvPicPr>
            <p:blipFill rotWithShape="1">
              <a:blip r:embed="rId3">
                <a:alphaModFix amt="65000"/>
              </a:blip>
              <a:srcRect/>
              <a:stretch/>
            </p:blipFill>
            <p:spPr>
              <a:xfrm>
                <a:off x="4913324" y="3061535"/>
                <a:ext cx="2302486" cy="2403918"/>
              </a:xfrm>
              <a:prstGeom prst="rect">
                <a:avLst/>
              </a:prstGeom>
              <a:noFill/>
              <a:ln>
                <a:noFill/>
              </a:ln>
              <a:effectLst>
                <a:outerShdw blurRad="50800" dist="38100" dir="2700000" algn="tl" rotWithShape="0">
                  <a:srgbClr val="000000">
                    <a:alpha val="40000"/>
                  </a:srgbClr>
                </a:outerShdw>
              </a:effectLst>
            </p:spPr>
          </p:pic>
        </p:grpSp>
      </p:grpSp>
      <p:pic>
        <p:nvPicPr>
          <p:cNvPr id="124" name="Google Shape;874;p16">
            <a:extLst>
              <a:ext uri="{FF2B5EF4-FFF2-40B4-BE49-F238E27FC236}">
                <a16:creationId xmlns:a16="http://schemas.microsoft.com/office/drawing/2014/main" id="{56E3670B-FA74-480D-812D-648768BFE472}"/>
              </a:ext>
            </a:extLst>
          </p:cNvPr>
          <p:cNvPicPr preferRelativeResize="0"/>
          <p:nvPr/>
        </p:nvPicPr>
        <p:blipFill rotWithShape="1">
          <a:blip r:embed="rId5">
            <a:alphaModFix amt="11000"/>
          </a:blip>
          <a:srcRect l="5765" t="19202" r="1212" b="44562"/>
          <a:stretch/>
        </p:blipFill>
        <p:spPr>
          <a:xfrm>
            <a:off x="0" y="4629460"/>
            <a:ext cx="12191999" cy="2228539"/>
          </a:xfrm>
          <a:prstGeom prst="rect">
            <a:avLst/>
          </a:prstGeom>
          <a:noFill/>
          <a:ln>
            <a:noFill/>
          </a:ln>
        </p:spPr>
      </p:pic>
      <p:sp>
        <p:nvSpPr>
          <p:cNvPr id="125" name="Google Shape;875;p16">
            <a:extLst>
              <a:ext uri="{FF2B5EF4-FFF2-40B4-BE49-F238E27FC236}">
                <a16:creationId xmlns:a16="http://schemas.microsoft.com/office/drawing/2014/main" id="{C7E591E6-991C-4630-B718-9835DFD29707}"/>
              </a:ext>
            </a:extLst>
          </p:cNvPr>
          <p:cNvSpPr/>
          <p:nvPr/>
        </p:nvSpPr>
        <p:spPr>
          <a:xfrm>
            <a:off x="-31433" y="1434889"/>
            <a:ext cx="12223433" cy="4060396"/>
          </a:xfrm>
          <a:prstGeom prst="rect">
            <a:avLst/>
          </a:prstGeom>
          <a:solidFill>
            <a:srgbClr val="FFFFFF">
              <a:alpha val="89803"/>
            </a:srgbClr>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grpSp>
        <p:nvGrpSpPr>
          <p:cNvPr id="126" name="Google Shape;876;p16">
            <a:extLst>
              <a:ext uri="{FF2B5EF4-FFF2-40B4-BE49-F238E27FC236}">
                <a16:creationId xmlns:a16="http://schemas.microsoft.com/office/drawing/2014/main" id="{F1E1F3E0-4609-4F42-BCD8-51908AB88441}"/>
              </a:ext>
            </a:extLst>
          </p:cNvPr>
          <p:cNvGrpSpPr/>
          <p:nvPr/>
        </p:nvGrpSpPr>
        <p:grpSpPr>
          <a:xfrm>
            <a:off x="984068" y="2995748"/>
            <a:ext cx="2708367" cy="3076157"/>
            <a:chOff x="984068" y="2995748"/>
            <a:chExt cx="2708367" cy="3076157"/>
          </a:xfrm>
        </p:grpSpPr>
        <p:grpSp>
          <p:nvGrpSpPr>
            <p:cNvPr id="127" name="Google Shape;877;p16">
              <a:extLst>
                <a:ext uri="{FF2B5EF4-FFF2-40B4-BE49-F238E27FC236}">
                  <a16:creationId xmlns:a16="http://schemas.microsoft.com/office/drawing/2014/main" id="{87DAFAC7-0C9B-455C-9085-8181C1089B85}"/>
                </a:ext>
              </a:extLst>
            </p:cNvPr>
            <p:cNvGrpSpPr/>
            <p:nvPr/>
          </p:nvGrpSpPr>
          <p:grpSpPr>
            <a:xfrm>
              <a:off x="984068" y="5031020"/>
              <a:ext cx="2708367" cy="461665"/>
              <a:chOff x="595887" y="1739181"/>
              <a:chExt cx="2708367" cy="461665"/>
            </a:xfrm>
          </p:grpSpPr>
          <p:sp>
            <p:nvSpPr>
              <p:cNvPr id="130" name="Google Shape;878;p16">
                <a:extLst>
                  <a:ext uri="{FF2B5EF4-FFF2-40B4-BE49-F238E27FC236}">
                    <a16:creationId xmlns:a16="http://schemas.microsoft.com/office/drawing/2014/main" id="{444230E0-EE32-4F49-A66E-7D6CB6B714C7}"/>
                  </a:ext>
                </a:extLst>
              </p:cNvPr>
              <p:cNvSpPr txBox="1"/>
              <p:nvPr/>
            </p:nvSpPr>
            <p:spPr>
              <a:xfrm>
                <a:off x="595887" y="1739181"/>
                <a:ext cx="2708367" cy="461665"/>
              </a:xfrm>
              <a:prstGeom prst="rect">
                <a:avLst/>
              </a:prstGeom>
              <a:gradFill>
                <a:gsLst>
                  <a:gs pos="0">
                    <a:srgbClr val="0D234D"/>
                  </a:gs>
                  <a:gs pos="99000">
                    <a:srgbClr val="6592B8"/>
                  </a:gs>
                  <a:gs pos="100000">
                    <a:srgbClr val="6592B8"/>
                  </a:gs>
                </a:gsLst>
                <a:lin ang="2700000" scaled="0"/>
              </a:gra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a:ln>
                      <a:noFill/>
                    </a:ln>
                    <a:solidFill>
                      <a:srgbClr val="FFFFFF"/>
                    </a:solidFill>
                    <a:effectLst/>
                    <a:uLnTx/>
                    <a:uFillTx/>
                    <a:ea typeface="Calibri"/>
                    <a:cs typeface="Calibri"/>
                    <a:sym typeface="Calibri"/>
                  </a:rPr>
                  <a:t>&gt;100 ms</a:t>
                </a:r>
                <a:endParaRPr kumimoji="0" sz="2000" b="1" i="0" u="none" strike="noStrike" kern="0" cap="none" spc="0" normalizeH="0" baseline="0" noProof="0">
                  <a:ln>
                    <a:noFill/>
                  </a:ln>
                  <a:solidFill>
                    <a:srgbClr val="FFFFFF"/>
                  </a:solidFill>
                  <a:effectLst/>
                  <a:uLnTx/>
                  <a:uFillTx/>
                  <a:ea typeface="Calibri"/>
                  <a:cs typeface="Calibri"/>
                  <a:sym typeface="Calibri"/>
                </a:endParaRPr>
              </a:p>
            </p:txBody>
          </p:sp>
          <p:pic>
            <p:nvPicPr>
              <p:cNvPr id="131" name="Google Shape;879;p16">
                <a:extLst>
                  <a:ext uri="{FF2B5EF4-FFF2-40B4-BE49-F238E27FC236}">
                    <a16:creationId xmlns:a16="http://schemas.microsoft.com/office/drawing/2014/main" id="{0D7508B5-3AC4-4F66-B58F-0983EB6C3F10}"/>
                  </a:ext>
                </a:extLst>
              </p:cNvPr>
              <p:cNvPicPr preferRelativeResize="0"/>
              <p:nvPr/>
            </p:nvPicPr>
            <p:blipFill rotWithShape="1">
              <a:blip r:embed="rId5">
                <a:alphaModFix amt="10000"/>
              </a:blip>
              <a:srcRect l="2051" t="40106" r="80632" b="48908"/>
              <a:stretch/>
            </p:blipFill>
            <p:spPr>
              <a:xfrm>
                <a:off x="595887" y="1739181"/>
                <a:ext cx="1145550" cy="457200"/>
              </a:xfrm>
              <a:prstGeom prst="rect">
                <a:avLst/>
              </a:prstGeom>
              <a:noFill/>
              <a:ln>
                <a:noFill/>
              </a:ln>
            </p:spPr>
          </p:pic>
        </p:grpSp>
        <p:sp>
          <p:nvSpPr>
            <p:cNvPr id="128" name="Google Shape;880;p16">
              <a:extLst>
                <a:ext uri="{FF2B5EF4-FFF2-40B4-BE49-F238E27FC236}">
                  <a16:creationId xmlns:a16="http://schemas.microsoft.com/office/drawing/2014/main" id="{F65E7F4F-A657-4F3C-BED5-0057FFC76FA4}"/>
                </a:ext>
              </a:extLst>
            </p:cNvPr>
            <p:cNvSpPr/>
            <p:nvPr/>
          </p:nvSpPr>
          <p:spPr>
            <a:xfrm>
              <a:off x="992777" y="5610240"/>
              <a:ext cx="2690948" cy="461665"/>
            </a:xfrm>
            <a:prstGeom prst="rect">
              <a:avLst/>
            </a:prstGeom>
            <a:noFill/>
            <a:ln>
              <a:noFill/>
            </a:ln>
          </p:spPr>
          <p:txBody>
            <a:bodyPr spcFirstLastPara="1" wrap="square" lIns="91425" tIns="45700" rIns="91425" bIns="45700" anchor="b"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DC382C"/>
                  </a:solidFill>
                  <a:effectLst/>
                  <a:uLnTx/>
                  <a:uFillTx/>
                  <a:ea typeface="Calibri"/>
                  <a:cs typeface="Calibri"/>
                  <a:sym typeface="Calibri"/>
                </a:rPr>
                <a:t>NEEDS CACHE</a:t>
              </a:r>
              <a:endParaRPr kumimoji="0" sz="2400" b="0" i="0" u="none" strike="noStrike" kern="0" cap="none" spc="0" normalizeH="0" baseline="30000" noProof="0">
                <a:ln>
                  <a:noFill/>
                </a:ln>
                <a:solidFill>
                  <a:srgbClr val="DC382C"/>
                </a:solidFill>
                <a:effectLst/>
                <a:uLnTx/>
                <a:uFillTx/>
                <a:ea typeface="Calibri"/>
                <a:cs typeface="Calibri"/>
                <a:sym typeface="Calibri"/>
              </a:endParaRPr>
            </a:p>
          </p:txBody>
        </p:sp>
        <p:pic>
          <p:nvPicPr>
            <p:cNvPr id="129" name="Google Shape;881;p16">
              <a:extLst>
                <a:ext uri="{FF2B5EF4-FFF2-40B4-BE49-F238E27FC236}">
                  <a16:creationId xmlns:a16="http://schemas.microsoft.com/office/drawing/2014/main" id="{356CDFC1-92F5-4D12-AE34-FA482DA21C36}"/>
                </a:ext>
              </a:extLst>
            </p:cNvPr>
            <p:cNvPicPr preferRelativeResize="0"/>
            <p:nvPr/>
          </p:nvPicPr>
          <p:blipFill rotWithShape="1">
            <a:blip r:embed="rId6">
              <a:alphaModFix/>
            </a:blip>
            <a:srcRect/>
            <a:stretch/>
          </p:blipFill>
          <p:spPr>
            <a:xfrm>
              <a:off x="1669555" y="2995748"/>
              <a:ext cx="1337393" cy="1554481"/>
            </a:xfrm>
            <a:prstGeom prst="rect">
              <a:avLst/>
            </a:prstGeom>
            <a:noFill/>
            <a:ln>
              <a:noFill/>
            </a:ln>
          </p:spPr>
        </p:pic>
      </p:grpSp>
      <p:grpSp>
        <p:nvGrpSpPr>
          <p:cNvPr id="132" name="Google Shape;883;p16">
            <a:extLst>
              <a:ext uri="{FF2B5EF4-FFF2-40B4-BE49-F238E27FC236}">
                <a16:creationId xmlns:a16="http://schemas.microsoft.com/office/drawing/2014/main" id="{09901CDE-2F9F-433B-B178-1B0575C1D18A}"/>
              </a:ext>
            </a:extLst>
          </p:cNvPr>
          <p:cNvGrpSpPr/>
          <p:nvPr/>
        </p:nvGrpSpPr>
        <p:grpSpPr>
          <a:xfrm>
            <a:off x="4243252" y="2695301"/>
            <a:ext cx="3705497" cy="2481943"/>
            <a:chOff x="3858634" y="2425338"/>
            <a:chExt cx="3705497" cy="2481943"/>
          </a:xfrm>
        </p:grpSpPr>
        <p:cxnSp>
          <p:nvCxnSpPr>
            <p:cNvPr id="133" name="Google Shape;884;p16">
              <a:extLst>
                <a:ext uri="{FF2B5EF4-FFF2-40B4-BE49-F238E27FC236}">
                  <a16:creationId xmlns:a16="http://schemas.microsoft.com/office/drawing/2014/main" id="{EC5853FC-7389-4B5B-86F4-98DDF7D8B0C0}"/>
                </a:ext>
              </a:extLst>
            </p:cNvPr>
            <p:cNvCxnSpPr/>
            <p:nvPr/>
          </p:nvCxnSpPr>
          <p:spPr>
            <a:xfrm rot="10800000">
              <a:off x="3858634" y="2425338"/>
              <a:ext cx="0" cy="2481943"/>
            </a:xfrm>
            <a:prstGeom prst="straightConnector1">
              <a:avLst/>
            </a:prstGeom>
            <a:noFill/>
            <a:ln w="19050" cap="flat" cmpd="sng">
              <a:solidFill>
                <a:srgbClr val="DEE8F1"/>
              </a:solidFill>
              <a:prstDash val="dot"/>
              <a:miter lim="800000"/>
              <a:headEnd type="none" w="sm" len="sm"/>
              <a:tailEnd type="none" w="sm" len="sm"/>
            </a:ln>
          </p:spPr>
        </p:cxnSp>
        <p:cxnSp>
          <p:nvCxnSpPr>
            <p:cNvPr id="134" name="Google Shape;885;p16">
              <a:extLst>
                <a:ext uri="{FF2B5EF4-FFF2-40B4-BE49-F238E27FC236}">
                  <a16:creationId xmlns:a16="http://schemas.microsoft.com/office/drawing/2014/main" id="{62DB5C57-1C51-4FD0-AC5E-E68807852821}"/>
                </a:ext>
              </a:extLst>
            </p:cNvPr>
            <p:cNvCxnSpPr/>
            <p:nvPr/>
          </p:nvCxnSpPr>
          <p:spPr>
            <a:xfrm rot="10800000">
              <a:off x="7564131" y="2425338"/>
              <a:ext cx="0" cy="2481943"/>
            </a:xfrm>
            <a:prstGeom prst="straightConnector1">
              <a:avLst/>
            </a:prstGeom>
            <a:noFill/>
            <a:ln w="19050" cap="flat" cmpd="sng">
              <a:solidFill>
                <a:srgbClr val="DEE8F1"/>
              </a:solidFill>
              <a:prstDash val="dot"/>
              <a:miter lim="800000"/>
              <a:headEnd type="none" w="sm" len="sm"/>
              <a:tailEnd type="none" w="sm" len="sm"/>
            </a:ln>
          </p:spPr>
        </p:cxnSp>
      </p:grpSp>
      <p:grpSp>
        <p:nvGrpSpPr>
          <p:cNvPr id="135" name="Google Shape;886;p16">
            <a:extLst>
              <a:ext uri="{FF2B5EF4-FFF2-40B4-BE49-F238E27FC236}">
                <a16:creationId xmlns:a16="http://schemas.microsoft.com/office/drawing/2014/main" id="{DEA29AD3-61BC-4DC9-A6A0-8BF120E65740}"/>
              </a:ext>
            </a:extLst>
          </p:cNvPr>
          <p:cNvGrpSpPr/>
          <p:nvPr/>
        </p:nvGrpSpPr>
        <p:grpSpPr>
          <a:xfrm>
            <a:off x="4243252" y="2281647"/>
            <a:ext cx="3705497" cy="3047998"/>
            <a:chOff x="3858634" y="2425338"/>
            <a:chExt cx="3705497" cy="2481943"/>
          </a:xfrm>
        </p:grpSpPr>
        <p:cxnSp>
          <p:nvCxnSpPr>
            <p:cNvPr id="136" name="Google Shape;887;p16">
              <a:extLst>
                <a:ext uri="{FF2B5EF4-FFF2-40B4-BE49-F238E27FC236}">
                  <a16:creationId xmlns:a16="http://schemas.microsoft.com/office/drawing/2014/main" id="{E792BCF7-DA3B-4293-94B9-0126F9E478B3}"/>
                </a:ext>
              </a:extLst>
            </p:cNvPr>
            <p:cNvCxnSpPr/>
            <p:nvPr/>
          </p:nvCxnSpPr>
          <p:spPr>
            <a:xfrm rot="10800000">
              <a:off x="3858634" y="2425338"/>
              <a:ext cx="0" cy="2481943"/>
            </a:xfrm>
            <a:prstGeom prst="straightConnector1">
              <a:avLst/>
            </a:prstGeom>
            <a:noFill/>
            <a:ln w="19050" cap="flat" cmpd="sng">
              <a:solidFill>
                <a:srgbClr val="7F7F7F"/>
              </a:solidFill>
              <a:prstDash val="dot"/>
              <a:miter lim="800000"/>
              <a:headEnd type="none" w="sm" len="sm"/>
              <a:tailEnd type="none" w="sm" len="sm"/>
            </a:ln>
          </p:spPr>
        </p:cxnSp>
        <p:cxnSp>
          <p:nvCxnSpPr>
            <p:cNvPr id="137" name="Google Shape;888;p16">
              <a:extLst>
                <a:ext uri="{FF2B5EF4-FFF2-40B4-BE49-F238E27FC236}">
                  <a16:creationId xmlns:a16="http://schemas.microsoft.com/office/drawing/2014/main" id="{929092EC-BBC8-4E52-98A3-A26A6615BAD9}"/>
                </a:ext>
              </a:extLst>
            </p:cNvPr>
            <p:cNvCxnSpPr/>
            <p:nvPr/>
          </p:nvCxnSpPr>
          <p:spPr>
            <a:xfrm rot="10800000">
              <a:off x="7564131" y="2425338"/>
              <a:ext cx="0" cy="2481943"/>
            </a:xfrm>
            <a:prstGeom prst="straightConnector1">
              <a:avLst/>
            </a:prstGeom>
            <a:noFill/>
            <a:ln w="19050" cap="flat" cmpd="sng">
              <a:solidFill>
                <a:srgbClr val="7F7F7F"/>
              </a:solidFill>
              <a:prstDash val="dot"/>
              <a:miter lim="800000"/>
              <a:headEnd type="none" w="sm" len="sm"/>
              <a:tailEnd type="none" w="sm" len="sm"/>
            </a:ln>
          </p:spPr>
        </p:cxnSp>
      </p:grpSp>
      <p:grpSp>
        <p:nvGrpSpPr>
          <p:cNvPr id="138" name="Google Shape;889;p16">
            <a:extLst>
              <a:ext uri="{FF2B5EF4-FFF2-40B4-BE49-F238E27FC236}">
                <a16:creationId xmlns:a16="http://schemas.microsoft.com/office/drawing/2014/main" id="{63106694-A71C-4493-910E-022592B8AEC2}"/>
              </a:ext>
            </a:extLst>
          </p:cNvPr>
          <p:cNvGrpSpPr/>
          <p:nvPr/>
        </p:nvGrpSpPr>
        <p:grpSpPr>
          <a:xfrm>
            <a:off x="8447314" y="5031020"/>
            <a:ext cx="2708367" cy="1040885"/>
            <a:chOff x="8447314" y="5031020"/>
            <a:chExt cx="2708367" cy="1040885"/>
          </a:xfrm>
        </p:grpSpPr>
        <p:grpSp>
          <p:nvGrpSpPr>
            <p:cNvPr id="139" name="Google Shape;890;p16">
              <a:extLst>
                <a:ext uri="{FF2B5EF4-FFF2-40B4-BE49-F238E27FC236}">
                  <a16:creationId xmlns:a16="http://schemas.microsoft.com/office/drawing/2014/main" id="{11D82DEB-CF1E-4454-9DEC-204CF20A419B}"/>
                </a:ext>
              </a:extLst>
            </p:cNvPr>
            <p:cNvGrpSpPr/>
            <p:nvPr/>
          </p:nvGrpSpPr>
          <p:grpSpPr>
            <a:xfrm>
              <a:off x="8447314" y="5031020"/>
              <a:ext cx="2708367" cy="461665"/>
              <a:chOff x="595887" y="1739181"/>
              <a:chExt cx="2708367" cy="461665"/>
            </a:xfrm>
          </p:grpSpPr>
          <p:sp>
            <p:nvSpPr>
              <p:cNvPr id="141" name="Google Shape;891;p16">
                <a:extLst>
                  <a:ext uri="{FF2B5EF4-FFF2-40B4-BE49-F238E27FC236}">
                    <a16:creationId xmlns:a16="http://schemas.microsoft.com/office/drawing/2014/main" id="{DA19DBF9-21F3-45F5-95E9-5CCEBD93E0E9}"/>
                  </a:ext>
                </a:extLst>
              </p:cNvPr>
              <p:cNvSpPr txBox="1"/>
              <p:nvPr/>
            </p:nvSpPr>
            <p:spPr>
              <a:xfrm>
                <a:off x="595887" y="1739181"/>
                <a:ext cx="2708367" cy="461665"/>
              </a:xfrm>
              <a:prstGeom prst="rect">
                <a:avLst/>
              </a:prstGeom>
              <a:solidFill>
                <a:srgbClr val="DC382C"/>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a:ln>
                      <a:noFill/>
                    </a:ln>
                    <a:solidFill>
                      <a:srgbClr val="FFFFFF"/>
                    </a:solidFill>
                    <a:effectLst/>
                    <a:uLnTx/>
                    <a:uFillTx/>
                    <a:ea typeface="Calibri"/>
                    <a:cs typeface="Calibri"/>
                    <a:sym typeface="Calibri"/>
                  </a:rPr>
                  <a:t>&lt;1 msc</a:t>
                </a:r>
                <a:endParaRPr kumimoji="0" sz="2000" b="1" i="0" u="none" strike="noStrike" kern="0" cap="none" spc="0" normalizeH="0" baseline="0" noProof="0">
                  <a:ln>
                    <a:noFill/>
                  </a:ln>
                  <a:solidFill>
                    <a:srgbClr val="FFFFFF"/>
                  </a:solidFill>
                  <a:effectLst/>
                  <a:uLnTx/>
                  <a:uFillTx/>
                  <a:ea typeface="Calibri"/>
                  <a:cs typeface="Calibri"/>
                  <a:sym typeface="Calibri"/>
                </a:endParaRPr>
              </a:p>
            </p:txBody>
          </p:sp>
          <p:pic>
            <p:nvPicPr>
              <p:cNvPr id="142" name="Google Shape;892;p16">
                <a:extLst>
                  <a:ext uri="{FF2B5EF4-FFF2-40B4-BE49-F238E27FC236}">
                    <a16:creationId xmlns:a16="http://schemas.microsoft.com/office/drawing/2014/main" id="{EB63F321-B7CA-48C0-81CF-7621EA4EBA1C}"/>
                  </a:ext>
                </a:extLst>
              </p:cNvPr>
              <p:cNvPicPr preferRelativeResize="0"/>
              <p:nvPr/>
            </p:nvPicPr>
            <p:blipFill rotWithShape="1">
              <a:blip r:embed="rId5">
                <a:alphaModFix amt="10000"/>
              </a:blip>
              <a:srcRect l="2051" t="40106" r="80632" b="48908"/>
              <a:stretch/>
            </p:blipFill>
            <p:spPr>
              <a:xfrm>
                <a:off x="595887" y="1739181"/>
                <a:ext cx="1145550" cy="457200"/>
              </a:xfrm>
              <a:prstGeom prst="rect">
                <a:avLst/>
              </a:prstGeom>
              <a:noFill/>
              <a:ln>
                <a:noFill/>
              </a:ln>
            </p:spPr>
          </p:pic>
        </p:grpSp>
        <p:sp>
          <p:nvSpPr>
            <p:cNvPr id="140" name="Google Shape;893;p16">
              <a:extLst>
                <a:ext uri="{FF2B5EF4-FFF2-40B4-BE49-F238E27FC236}">
                  <a16:creationId xmlns:a16="http://schemas.microsoft.com/office/drawing/2014/main" id="{88B2FACF-3DA8-418C-8F24-980DF3F1BBB3}"/>
                </a:ext>
              </a:extLst>
            </p:cNvPr>
            <p:cNvSpPr/>
            <p:nvPr/>
          </p:nvSpPr>
          <p:spPr>
            <a:xfrm>
              <a:off x="8456023" y="5610240"/>
              <a:ext cx="2690948" cy="461665"/>
            </a:xfrm>
            <a:prstGeom prst="rect">
              <a:avLst/>
            </a:prstGeom>
            <a:noFill/>
            <a:ln>
              <a:noFill/>
            </a:ln>
          </p:spPr>
          <p:txBody>
            <a:bodyPr spcFirstLastPara="1" wrap="square" lIns="91425" tIns="45700" rIns="91425" bIns="45700" anchor="b"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0D234D"/>
                  </a:solidFill>
                  <a:effectLst/>
                  <a:uLnTx/>
                  <a:uFillTx/>
                  <a:ea typeface="Calibri"/>
                  <a:cs typeface="Calibri"/>
                  <a:sym typeface="Calibri"/>
                </a:rPr>
                <a:t>BUILT FOR SPEED</a:t>
              </a:r>
              <a:endParaRPr kumimoji="0" sz="2400" b="0" i="0" u="none" strike="noStrike" kern="0" cap="none" spc="0" normalizeH="0" baseline="30000" noProof="0">
                <a:ln>
                  <a:noFill/>
                </a:ln>
                <a:solidFill>
                  <a:srgbClr val="0D234D"/>
                </a:solidFill>
                <a:effectLst/>
                <a:uLnTx/>
                <a:uFillTx/>
                <a:ea typeface="Calibri"/>
                <a:cs typeface="Calibri"/>
                <a:sym typeface="Calibri"/>
              </a:endParaRPr>
            </a:p>
          </p:txBody>
        </p:sp>
      </p:grpSp>
      <p:grpSp>
        <p:nvGrpSpPr>
          <p:cNvPr id="143" name="Google Shape;894;p16">
            <a:extLst>
              <a:ext uri="{FF2B5EF4-FFF2-40B4-BE49-F238E27FC236}">
                <a16:creationId xmlns:a16="http://schemas.microsoft.com/office/drawing/2014/main" id="{2E4D1F71-153B-44A6-9916-3BF2A3AD5666}"/>
              </a:ext>
            </a:extLst>
          </p:cNvPr>
          <p:cNvGrpSpPr/>
          <p:nvPr/>
        </p:nvGrpSpPr>
        <p:grpSpPr>
          <a:xfrm>
            <a:off x="4536984" y="1881052"/>
            <a:ext cx="3265896" cy="4190853"/>
            <a:chOff x="4536984" y="1881052"/>
            <a:chExt cx="3265896" cy="4190853"/>
          </a:xfrm>
        </p:grpSpPr>
        <p:grpSp>
          <p:nvGrpSpPr>
            <p:cNvPr id="144" name="Google Shape;895;p16">
              <a:extLst>
                <a:ext uri="{FF2B5EF4-FFF2-40B4-BE49-F238E27FC236}">
                  <a16:creationId xmlns:a16="http://schemas.microsoft.com/office/drawing/2014/main" id="{A934A420-49C9-4F2C-9DEE-0696D8B61228}"/>
                </a:ext>
              </a:extLst>
            </p:cNvPr>
            <p:cNvGrpSpPr/>
            <p:nvPr/>
          </p:nvGrpSpPr>
          <p:grpSpPr>
            <a:xfrm>
              <a:off x="4741817" y="5031020"/>
              <a:ext cx="2708367" cy="461665"/>
              <a:chOff x="595887" y="1739181"/>
              <a:chExt cx="2708367" cy="461665"/>
            </a:xfrm>
          </p:grpSpPr>
          <p:sp>
            <p:nvSpPr>
              <p:cNvPr id="154" name="Google Shape;896;p16">
                <a:extLst>
                  <a:ext uri="{FF2B5EF4-FFF2-40B4-BE49-F238E27FC236}">
                    <a16:creationId xmlns:a16="http://schemas.microsoft.com/office/drawing/2014/main" id="{FE892EB1-83EA-4031-A7C5-627B2A943850}"/>
                  </a:ext>
                </a:extLst>
              </p:cNvPr>
              <p:cNvSpPr txBox="1"/>
              <p:nvPr/>
            </p:nvSpPr>
            <p:spPr>
              <a:xfrm>
                <a:off x="595887" y="1739181"/>
                <a:ext cx="2708367" cy="461665"/>
              </a:xfrm>
              <a:prstGeom prst="rect">
                <a:avLst/>
              </a:prstGeom>
              <a:gradFill>
                <a:gsLst>
                  <a:gs pos="0">
                    <a:srgbClr val="0D234D"/>
                  </a:gs>
                  <a:gs pos="99000">
                    <a:srgbClr val="6592B8"/>
                  </a:gs>
                  <a:gs pos="100000">
                    <a:srgbClr val="6592B8"/>
                  </a:gs>
                </a:gsLst>
                <a:lin ang="2700000" scaled="0"/>
              </a:gra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a:ln>
                      <a:noFill/>
                    </a:ln>
                    <a:solidFill>
                      <a:srgbClr val="FFFFFF"/>
                    </a:solidFill>
                    <a:effectLst/>
                    <a:uLnTx/>
                    <a:uFillTx/>
                    <a:ea typeface="Calibri"/>
                    <a:cs typeface="Calibri"/>
                    <a:sym typeface="Calibri"/>
                  </a:rPr>
                  <a:t>10-100 ms</a:t>
                </a:r>
                <a:endParaRPr kumimoji="0" sz="2000" b="1" i="0" u="none" strike="noStrike" kern="0" cap="none" spc="0" normalizeH="0" baseline="0" noProof="0">
                  <a:ln>
                    <a:noFill/>
                  </a:ln>
                  <a:solidFill>
                    <a:srgbClr val="FFFFFF"/>
                  </a:solidFill>
                  <a:effectLst/>
                  <a:uLnTx/>
                  <a:uFillTx/>
                  <a:ea typeface="Calibri"/>
                  <a:cs typeface="Calibri"/>
                  <a:sym typeface="Calibri"/>
                </a:endParaRPr>
              </a:p>
            </p:txBody>
          </p:sp>
          <p:pic>
            <p:nvPicPr>
              <p:cNvPr id="155" name="Google Shape;897;p16">
                <a:extLst>
                  <a:ext uri="{FF2B5EF4-FFF2-40B4-BE49-F238E27FC236}">
                    <a16:creationId xmlns:a16="http://schemas.microsoft.com/office/drawing/2014/main" id="{168CCF13-626D-4C0D-833C-A5B806BE1BB5}"/>
                  </a:ext>
                </a:extLst>
              </p:cNvPr>
              <p:cNvPicPr preferRelativeResize="0"/>
              <p:nvPr/>
            </p:nvPicPr>
            <p:blipFill rotWithShape="1">
              <a:blip r:embed="rId5">
                <a:alphaModFix amt="10000"/>
              </a:blip>
              <a:srcRect l="2051" t="40106" r="80632" b="48908"/>
              <a:stretch/>
            </p:blipFill>
            <p:spPr>
              <a:xfrm>
                <a:off x="595887" y="1739181"/>
                <a:ext cx="1145550" cy="457200"/>
              </a:xfrm>
              <a:prstGeom prst="rect">
                <a:avLst/>
              </a:prstGeom>
              <a:noFill/>
              <a:ln>
                <a:noFill/>
              </a:ln>
            </p:spPr>
          </p:pic>
        </p:grpSp>
        <p:sp>
          <p:nvSpPr>
            <p:cNvPr id="145" name="Google Shape;898;p16">
              <a:extLst>
                <a:ext uri="{FF2B5EF4-FFF2-40B4-BE49-F238E27FC236}">
                  <a16:creationId xmlns:a16="http://schemas.microsoft.com/office/drawing/2014/main" id="{5AC9B8B8-2C61-44E6-88F1-ACB698D779A3}"/>
                </a:ext>
              </a:extLst>
            </p:cNvPr>
            <p:cNvSpPr/>
            <p:nvPr/>
          </p:nvSpPr>
          <p:spPr>
            <a:xfrm>
              <a:off x="4750526" y="5610240"/>
              <a:ext cx="2690948" cy="461665"/>
            </a:xfrm>
            <a:prstGeom prst="rect">
              <a:avLst/>
            </a:prstGeom>
            <a:noFill/>
            <a:ln>
              <a:noFill/>
            </a:ln>
          </p:spPr>
          <p:txBody>
            <a:bodyPr spcFirstLastPara="1" wrap="square" lIns="91425" tIns="45700" rIns="91425" bIns="45700" anchor="b" anchorCtr="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srgbClr val="DC382C"/>
                  </a:solidFill>
                  <a:effectLst/>
                  <a:uLnTx/>
                  <a:uFillTx/>
                  <a:ea typeface="Calibri"/>
                  <a:cs typeface="Calibri"/>
                  <a:sym typeface="Calibri"/>
                </a:rPr>
                <a:t>NEEDS CACHE</a:t>
              </a:r>
              <a:endParaRPr kumimoji="0" sz="2400" b="0" i="0" u="none" strike="noStrike" kern="0" cap="none" spc="0" normalizeH="0" baseline="30000" noProof="0">
                <a:ln>
                  <a:noFill/>
                </a:ln>
                <a:solidFill>
                  <a:srgbClr val="DC382C"/>
                </a:solidFill>
                <a:effectLst/>
                <a:uLnTx/>
                <a:uFillTx/>
                <a:ea typeface="Calibri"/>
                <a:cs typeface="Calibri"/>
                <a:sym typeface="Calibri"/>
              </a:endParaRPr>
            </a:p>
          </p:txBody>
        </p:sp>
        <p:pic>
          <p:nvPicPr>
            <p:cNvPr id="146" name="Google Shape;899;p16" descr="amazon-dynamo-db.png">
              <a:extLst>
                <a:ext uri="{FF2B5EF4-FFF2-40B4-BE49-F238E27FC236}">
                  <a16:creationId xmlns:a16="http://schemas.microsoft.com/office/drawing/2014/main" id="{34551937-0C7B-4621-A487-E505840782B4}"/>
                </a:ext>
              </a:extLst>
            </p:cNvPr>
            <p:cNvPicPr preferRelativeResize="0"/>
            <p:nvPr/>
          </p:nvPicPr>
          <p:blipFill rotWithShape="1">
            <a:blip r:embed="rId7">
              <a:alphaModFix/>
            </a:blip>
            <a:srcRect/>
            <a:stretch/>
          </p:blipFill>
          <p:spPr>
            <a:xfrm>
              <a:off x="4728442" y="1881052"/>
              <a:ext cx="1949475" cy="974738"/>
            </a:xfrm>
            <a:prstGeom prst="rect">
              <a:avLst/>
            </a:prstGeom>
            <a:noFill/>
            <a:ln>
              <a:noFill/>
            </a:ln>
          </p:spPr>
        </p:pic>
        <p:pic>
          <p:nvPicPr>
            <p:cNvPr id="147" name="Google Shape;900;p16" descr="MongoDB-Logo-5c3a7405a85675366beb3a5ec4c032348c390b3f142f5e6dddf1d78e2df5cb5c.png">
              <a:extLst>
                <a:ext uri="{FF2B5EF4-FFF2-40B4-BE49-F238E27FC236}">
                  <a16:creationId xmlns:a16="http://schemas.microsoft.com/office/drawing/2014/main" id="{A9520079-0AC1-4FD0-856E-B8496E07DE73}"/>
                </a:ext>
              </a:extLst>
            </p:cNvPr>
            <p:cNvPicPr preferRelativeResize="0"/>
            <p:nvPr/>
          </p:nvPicPr>
          <p:blipFill rotWithShape="1">
            <a:blip r:embed="rId8">
              <a:alphaModFix/>
            </a:blip>
            <a:srcRect/>
            <a:stretch/>
          </p:blipFill>
          <p:spPr>
            <a:xfrm>
              <a:off x="6102791" y="3409828"/>
              <a:ext cx="1700089" cy="461812"/>
            </a:xfrm>
            <a:prstGeom prst="rect">
              <a:avLst/>
            </a:prstGeom>
            <a:noFill/>
            <a:ln>
              <a:noFill/>
            </a:ln>
          </p:spPr>
        </p:pic>
        <p:pic>
          <p:nvPicPr>
            <p:cNvPr id="148" name="Google Shape;901;p16">
              <a:extLst>
                <a:ext uri="{FF2B5EF4-FFF2-40B4-BE49-F238E27FC236}">
                  <a16:creationId xmlns:a16="http://schemas.microsoft.com/office/drawing/2014/main" id="{2FDD15F7-D517-4F89-A3AF-34127139B680}"/>
                </a:ext>
              </a:extLst>
            </p:cNvPr>
            <p:cNvPicPr preferRelativeResize="0"/>
            <p:nvPr/>
          </p:nvPicPr>
          <p:blipFill rotWithShape="1">
            <a:blip r:embed="rId9">
              <a:alphaModFix/>
            </a:blip>
            <a:srcRect/>
            <a:stretch/>
          </p:blipFill>
          <p:spPr>
            <a:xfrm>
              <a:off x="6463393" y="4188196"/>
              <a:ext cx="1243693" cy="698763"/>
            </a:xfrm>
            <a:prstGeom prst="rect">
              <a:avLst/>
            </a:prstGeom>
            <a:noFill/>
            <a:ln>
              <a:noFill/>
            </a:ln>
          </p:spPr>
        </p:pic>
        <p:pic>
          <p:nvPicPr>
            <p:cNvPr id="149" name="Google Shape;902;p16">
              <a:extLst>
                <a:ext uri="{FF2B5EF4-FFF2-40B4-BE49-F238E27FC236}">
                  <a16:creationId xmlns:a16="http://schemas.microsoft.com/office/drawing/2014/main" id="{1C0CA378-327D-4363-BC6E-0DDFBA4F2D49}"/>
                </a:ext>
              </a:extLst>
            </p:cNvPr>
            <p:cNvPicPr preferRelativeResize="0"/>
            <p:nvPr/>
          </p:nvPicPr>
          <p:blipFill rotWithShape="1">
            <a:blip r:embed="rId10">
              <a:alphaModFix/>
            </a:blip>
            <a:srcRect/>
            <a:stretch/>
          </p:blipFill>
          <p:spPr>
            <a:xfrm>
              <a:off x="4536984" y="4265449"/>
              <a:ext cx="1733188" cy="354629"/>
            </a:xfrm>
            <a:prstGeom prst="rect">
              <a:avLst/>
            </a:prstGeom>
            <a:noFill/>
            <a:ln>
              <a:noFill/>
            </a:ln>
          </p:spPr>
        </p:pic>
        <p:pic>
          <p:nvPicPr>
            <p:cNvPr id="150" name="Google Shape;903;p16">
              <a:extLst>
                <a:ext uri="{FF2B5EF4-FFF2-40B4-BE49-F238E27FC236}">
                  <a16:creationId xmlns:a16="http://schemas.microsoft.com/office/drawing/2014/main" id="{16BE0F48-8A56-4EFE-B1ED-F396DEDEF778}"/>
                </a:ext>
              </a:extLst>
            </p:cNvPr>
            <p:cNvPicPr preferRelativeResize="0"/>
            <p:nvPr/>
          </p:nvPicPr>
          <p:blipFill rotWithShape="1">
            <a:blip r:embed="rId11">
              <a:alphaModFix/>
            </a:blip>
            <a:srcRect/>
            <a:stretch/>
          </p:blipFill>
          <p:spPr>
            <a:xfrm>
              <a:off x="4598851" y="2795451"/>
              <a:ext cx="1251232" cy="1232081"/>
            </a:xfrm>
            <a:prstGeom prst="rect">
              <a:avLst/>
            </a:prstGeom>
            <a:noFill/>
            <a:ln>
              <a:noFill/>
            </a:ln>
          </p:spPr>
        </p:pic>
        <p:grpSp>
          <p:nvGrpSpPr>
            <p:cNvPr id="151" name="Google Shape;904;p16">
              <a:extLst>
                <a:ext uri="{FF2B5EF4-FFF2-40B4-BE49-F238E27FC236}">
                  <a16:creationId xmlns:a16="http://schemas.microsoft.com/office/drawing/2014/main" id="{1D7B8EDD-5ED8-4F20-855C-DA7444A4DD82}"/>
                </a:ext>
              </a:extLst>
            </p:cNvPr>
            <p:cNvGrpSpPr/>
            <p:nvPr/>
          </p:nvGrpSpPr>
          <p:grpSpPr>
            <a:xfrm>
              <a:off x="6511290" y="2418168"/>
              <a:ext cx="1160961" cy="876756"/>
              <a:chOff x="7547610" y="2203269"/>
              <a:chExt cx="1457053" cy="1100364"/>
            </a:xfrm>
          </p:grpSpPr>
          <p:pic>
            <p:nvPicPr>
              <p:cNvPr id="152" name="Google Shape;905;p16">
                <a:extLst>
                  <a:ext uri="{FF2B5EF4-FFF2-40B4-BE49-F238E27FC236}">
                    <a16:creationId xmlns:a16="http://schemas.microsoft.com/office/drawing/2014/main" id="{E5117FFB-B3D1-4942-A4C9-EA1204D18C9B}"/>
                  </a:ext>
                </a:extLst>
              </p:cNvPr>
              <p:cNvPicPr preferRelativeResize="0"/>
              <p:nvPr/>
            </p:nvPicPr>
            <p:blipFill rotWithShape="1">
              <a:blip r:embed="rId12">
                <a:alphaModFix/>
              </a:blip>
              <a:srcRect/>
              <a:stretch/>
            </p:blipFill>
            <p:spPr>
              <a:xfrm>
                <a:off x="7873365" y="2203269"/>
                <a:ext cx="805542" cy="805542"/>
              </a:xfrm>
              <a:prstGeom prst="rect">
                <a:avLst/>
              </a:prstGeom>
              <a:noFill/>
              <a:ln>
                <a:noFill/>
              </a:ln>
            </p:spPr>
          </p:pic>
          <p:pic>
            <p:nvPicPr>
              <p:cNvPr id="153" name="Google Shape;906;p16">
                <a:extLst>
                  <a:ext uri="{FF2B5EF4-FFF2-40B4-BE49-F238E27FC236}">
                    <a16:creationId xmlns:a16="http://schemas.microsoft.com/office/drawing/2014/main" id="{8BD5EDD2-9828-401F-BCDA-B2610ABCE0FA}"/>
                  </a:ext>
                </a:extLst>
              </p:cNvPr>
              <p:cNvPicPr preferRelativeResize="0"/>
              <p:nvPr/>
            </p:nvPicPr>
            <p:blipFill rotWithShape="1">
              <a:blip r:embed="rId13">
                <a:alphaModFix/>
              </a:blip>
              <a:srcRect/>
              <a:stretch/>
            </p:blipFill>
            <p:spPr>
              <a:xfrm>
                <a:off x="7547610" y="3091574"/>
                <a:ext cx="1457053" cy="212059"/>
              </a:xfrm>
              <a:prstGeom prst="rect">
                <a:avLst/>
              </a:prstGeom>
              <a:noFill/>
              <a:ln>
                <a:noFill/>
              </a:ln>
            </p:spPr>
          </p:pic>
        </p:grpSp>
      </p:grpSp>
      <p:sp>
        <p:nvSpPr>
          <p:cNvPr id="156" name="Google Shape;907;p16">
            <a:extLst>
              <a:ext uri="{FF2B5EF4-FFF2-40B4-BE49-F238E27FC236}">
                <a16:creationId xmlns:a16="http://schemas.microsoft.com/office/drawing/2014/main" id="{071B6799-BD75-4439-955D-BA918C56A590}"/>
              </a:ext>
            </a:extLst>
          </p:cNvPr>
          <p:cNvSpPr/>
          <p:nvPr/>
        </p:nvSpPr>
        <p:spPr>
          <a:xfrm>
            <a:off x="164757" y="1936376"/>
            <a:ext cx="4048897" cy="4180219"/>
          </a:xfrm>
          <a:prstGeom prst="rect">
            <a:avLst/>
          </a:prstGeom>
          <a:solidFill>
            <a:srgbClr val="FFFFFF">
              <a:alpha val="89803"/>
            </a:srgbClr>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sp>
        <p:nvSpPr>
          <p:cNvPr id="157" name="Google Shape;908;p16">
            <a:extLst>
              <a:ext uri="{FF2B5EF4-FFF2-40B4-BE49-F238E27FC236}">
                <a16:creationId xmlns:a16="http://schemas.microsoft.com/office/drawing/2014/main" id="{33EBFC01-C775-4388-B561-39031432783D}"/>
              </a:ext>
            </a:extLst>
          </p:cNvPr>
          <p:cNvSpPr/>
          <p:nvPr/>
        </p:nvSpPr>
        <p:spPr>
          <a:xfrm>
            <a:off x="4284584" y="1936376"/>
            <a:ext cx="3622832" cy="4180219"/>
          </a:xfrm>
          <a:prstGeom prst="rect">
            <a:avLst/>
          </a:prstGeom>
          <a:solidFill>
            <a:srgbClr val="FFFFFF">
              <a:alpha val="89803"/>
            </a:srgbClr>
          </a:solidFill>
          <a:ln>
            <a:no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ea typeface="Calibri"/>
              <a:cs typeface="Calibri"/>
              <a:sym typeface="Calibri"/>
            </a:endParaRPr>
          </a:p>
        </p:txBody>
      </p:sp>
      <p:pic>
        <p:nvPicPr>
          <p:cNvPr id="158" name="Google Shape;909;p16" descr="http://b-i.forbesimg.com/benkepes/files/2013/11/redis-300dpi.png">
            <a:extLst>
              <a:ext uri="{FF2B5EF4-FFF2-40B4-BE49-F238E27FC236}">
                <a16:creationId xmlns:a16="http://schemas.microsoft.com/office/drawing/2014/main" id="{454F7DDA-36AA-4AD0-8EBC-DA65F0A3E2D7}"/>
              </a:ext>
            </a:extLst>
          </p:cNvPr>
          <p:cNvPicPr preferRelativeResize="0"/>
          <p:nvPr/>
        </p:nvPicPr>
        <p:blipFill rotWithShape="1">
          <a:blip r:embed="rId14">
            <a:alphaModFix/>
          </a:blip>
          <a:srcRect/>
          <a:stretch/>
        </p:blipFill>
        <p:spPr>
          <a:xfrm>
            <a:off x="4893677" y="3208559"/>
            <a:ext cx="2437686" cy="813021"/>
          </a:xfrm>
          <a:prstGeom prst="rect">
            <a:avLst/>
          </a:prstGeom>
          <a:noFill/>
          <a:ln>
            <a:noFill/>
          </a:ln>
        </p:spPr>
      </p:pic>
      <p:pic>
        <p:nvPicPr>
          <p:cNvPr id="159" name="Google Shape;910;p16" descr="http://b-i.forbesimg.com/benkepes/files/2013/11/redis-300dpi.png">
            <a:extLst>
              <a:ext uri="{FF2B5EF4-FFF2-40B4-BE49-F238E27FC236}">
                <a16:creationId xmlns:a16="http://schemas.microsoft.com/office/drawing/2014/main" id="{F053DFF2-6658-4781-B4C9-0890659AB555}"/>
              </a:ext>
            </a:extLst>
          </p:cNvPr>
          <p:cNvPicPr preferRelativeResize="0"/>
          <p:nvPr/>
        </p:nvPicPr>
        <p:blipFill rotWithShape="1">
          <a:blip r:embed="rId14">
            <a:alphaModFix/>
          </a:blip>
          <a:srcRect/>
          <a:stretch/>
        </p:blipFill>
        <p:spPr>
          <a:xfrm>
            <a:off x="1124019" y="3208559"/>
            <a:ext cx="2437686" cy="813021"/>
          </a:xfrm>
          <a:prstGeom prst="rect">
            <a:avLst/>
          </a:prstGeom>
          <a:noFill/>
          <a:ln>
            <a:noFill/>
          </a:ln>
        </p:spPr>
      </p:pic>
      <p:pic>
        <p:nvPicPr>
          <p:cNvPr id="160" name="Google Shape;911;p16" descr="http://b-i.forbesimg.com/benkepes/files/2013/11/redis-300dpi.png">
            <a:extLst>
              <a:ext uri="{FF2B5EF4-FFF2-40B4-BE49-F238E27FC236}">
                <a16:creationId xmlns:a16="http://schemas.microsoft.com/office/drawing/2014/main" id="{F3394501-AFA3-4262-8B32-9F1BADCBB932}"/>
              </a:ext>
            </a:extLst>
          </p:cNvPr>
          <p:cNvPicPr preferRelativeResize="0"/>
          <p:nvPr/>
        </p:nvPicPr>
        <p:blipFill rotWithShape="1">
          <a:blip r:embed="rId14">
            <a:alphaModFix/>
          </a:blip>
          <a:srcRect/>
          <a:stretch/>
        </p:blipFill>
        <p:spPr>
          <a:xfrm>
            <a:off x="8582654" y="3208559"/>
            <a:ext cx="2437686" cy="813021"/>
          </a:xfrm>
          <a:prstGeom prst="rect">
            <a:avLst/>
          </a:prstGeom>
          <a:noFill/>
          <a:ln>
            <a:noFill/>
          </a:ln>
        </p:spPr>
      </p:pic>
    </p:spTree>
    <p:extLst>
      <p:ext uri="{BB962C8B-B14F-4D97-AF65-F5344CB8AC3E}">
        <p14:creationId xmlns:p14="http://schemas.microsoft.com/office/powerpoint/2010/main" val="320158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500"/>
                                        <p:tgtEl>
                                          <p:spTgt spid="1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fade">
                                      <p:cBhvr>
                                        <p:cTn id="11" dur="500"/>
                                        <p:tgtEl>
                                          <p:spTgt spid="14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Effect transition="in" filter="fade">
                                      <p:cBhvr>
                                        <p:cTn id="15" dur="500"/>
                                        <p:tgtEl>
                                          <p:spTgt spid="138"/>
                                        </p:tgtEl>
                                      </p:cBhvr>
                                    </p:animEffect>
                                  </p:childTnLst>
                                </p:cTn>
                              </p:par>
                              <p:par>
                                <p:cTn id="16" presetID="1" presetClass="entr" presetSubtype="0" fill="hold" nodeType="withEffect">
                                  <p:stCondLst>
                                    <p:cond delay="0"/>
                                  </p:stCondLst>
                                  <p:childTnLst>
                                    <p:set>
                                      <p:cBhvr>
                                        <p:cTn id="17" dur="1" fill="hold">
                                          <p:stCondLst>
                                            <p:cond delay="0"/>
                                          </p:stCondLst>
                                        </p:cTn>
                                        <p:tgtEl>
                                          <p:spTgt spid="16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9"/>
                                        </p:tgtEl>
                                        <p:attrNameLst>
                                          <p:attrName>style.visibility</p:attrName>
                                        </p:attrNameLst>
                                      </p:cBhvr>
                                      <p:to>
                                        <p:strVal val="visible"/>
                                      </p:to>
                                    </p:set>
                                    <p:animEffect transition="in" filter="fade">
                                      <p:cBhvr>
                                        <p:cTn id="22" dur="500"/>
                                        <p:tgtEl>
                                          <p:spTgt spid="159"/>
                                        </p:tgtEl>
                                      </p:cBhvr>
                                    </p:animEffect>
                                  </p:childTnLst>
                                </p:cTn>
                              </p:par>
                              <p:par>
                                <p:cTn id="23" presetID="10" presetClass="entr" presetSubtype="0" fill="hold" nodeType="with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1000"/>
                                        <p:tgtEl>
                                          <p:spTgt spid="156"/>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58"/>
                                        </p:tgtEl>
                                        <p:attrNameLst>
                                          <p:attrName>style.visibility</p:attrName>
                                        </p:attrNameLst>
                                      </p:cBhvr>
                                      <p:to>
                                        <p:strVal val="visible"/>
                                      </p:to>
                                    </p:set>
                                    <p:animEffect transition="in" filter="fade">
                                      <p:cBhvr>
                                        <p:cTn id="29" dur="500"/>
                                        <p:tgtEl>
                                          <p:spTgt spid="158"/>
                                        </p:tgtEl>
                                      </p:cBhvr>
                                    </p:animEffect>
                                  </p:childTnLst>
                                </p:cTn>
                              </p:par>
                              <p:par>
                                <p:cTn id="30" presetID="10" presetClass="entr" presetSubtype="0" fill="hold" nodeType="withEffect">
                                  <p:stCondLst>
                                    <p:cond delay="0"/>
                                  </p:stCondLst>
                                  <p:childTnLst>
                                    <p:set>
                                      <p:cBhvr>
                                        <p:cTn id="31" dur="1" fill="hold">
                                          <p:stCondLst>
                                            <p:cond delay="0"/>
                                          </p:stCondLst>
                                        </p:cTn>
                                        <p:tgtEl>
                                          <p:spTgt spid="157"/>
                                        </p:tgtEl>
                                        <p:attrNameLst>
                                          <p:attrName>style.visibility</p:attrName>
                                        </p:attrNameLst>
                                      </p:cBhvr>
                                      <p:to>
                                        <p:strVal val="visible"/>
                                      </p:to>
                                    </p:set>
                                    <p:animEffect transition="in" filter="fade">
                                      <p:cBhvr>
                                        <p:cTn id="32" dur="10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Understanding ML Lifecycle</a:t>
            </a:r>
          </a:p>
        </p:txBody>
      </p:sp>
      <p:grpSp>
        <p:nvGrpSpPr>
          <p:cNvPr id="6" name="Group 5">
            <a:extLst>
              <a:ext uri="{FF2B5EF4-FFF2-40B4-BE49-F238E27FC236}">
                <a16:creationId xmlns:a16="http://schemas.microsoft.com/office/drawing/2014/main" id="{8A1F97F2-C3AC-4C14-983F-001C5E2F31A3}"/>
              </a:ext>
            </a:extLst>
          </p:cNvPr>
          <p:cNvGrpSpPr/>
          <p:nvPr/>
        </p:nvGrpSpPr>
        <p:grpSpPr>
          <a:xfrm>
            <a:off x="979404" y="3093900"/>
            <a:ext cx="1888364" cy="670199"/>
            <a:chOff x="340670" y="2911201"/>
            <a:chExt cx="1888364" cy="670199"/>
          </a:xfrm>
        </p:grpSpPr>
        <p:sp>
          <p:nvSpPr>
            <p:cNvPr id="7" name="Rectangle 6">
              <a:extLst>
                <a:ext uri="{FF2B5EF4-FFF2-40B4-BE49-F238E27FC236}">
                  <a16:creationId xmlns:a16="http://schemas.microsoft.com/office/drawing/2014/main" id="{B07E416F-08CA-4230-8F77-D4D10F17C52C}"/>
                </a:ext>
              </a:extLst>
            </p:cNvPr>
            <p:cNvSpPr/>
            <p:nvPr/>
          </p:nvSpPr>
          <p:spPr>
            <a:xfrm>
              <a:off x="340670" y="2911201"/>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8" name="TextBox 7">
              <a:extLst>
                <a:ext uri="{FF2B5EF4-FFF2-40B4-BE49-F238E27FC236}">
                  <a16:creationId xmlns:a16="http://schemas.microsoft.com/office/drawing/2014/main" id="{D1F3B81B-CE0D-4390-BA22-03748B0C99E0}"/>
                </a:ext>
              </a:extLst>
            </p:cNvPr>
            <p:cNvSpPr txBox="1"/>
            <p:nvPr/>
          </p:nvSpPr>
          <p:spPr>
            <a:xfrm>
              <a:off x="534189" y="3073524"/>
              <a:ext cx="150132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kern="0" dirty="0">
                  <a:solidFill>
                    <a:srgbClr val="000000"/>
                  </a:solidFill>
                  <a:latin typeface="Calibri" panose="020F0502020204030204" pitchFamily="34" charset="0"/>
                  <a:cs typeface="Calibri" panose="020F0502020204030204" pitchFamily="34" charset="0"/>
                  <a:sym typeface="Arial"/>
                </a:rPr>
                <a:t>Data Preparation</a:t>
              </a:r>
              <a:endParaRPr kumimoji="0" lang="en-US" sz="1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9" name="Group 8">
            <a:extLst>
              <a:ext uri="{FF2B5EF4-FFF2-40B4-BE49-F238E27FC236}">
                <a16:creationId xmlns:a16="http://schemas.microsoft.com/office/drawing/2014/main" id="{B92DD2C7-1FD3-4F6F-8795-6E872163F690}"/>
              </a:ext>
            </a:extLst>
          </p:cNvPr>
          <p:cNvGrpSpPr/>
          <p:nvPr/>
        </p:nvGrpSpPr>
        <p:grpSpPr>
          <a:xfrm>
            <a:off x="3195724" y="3093900"/>
            <a:ext cx="1970929" cy="670199"/>
            <a:chOff x="2545855" y="2921916"/>
            <a:chExt cx="1970929" cy="670199"/>
          </a:xfrm>
        </p:grpSpPr>
        <p:sp>
          <p:nvSpPr>
            <p:cNvPr id="10" name="Rectangle 9">
              <a:extLst>
                <a:ext uri="{FF2B5EF4-FFF2-40B4-BE49-F238E27FC236}">
                  <a16:creationId xmlns:a16="http://schemas.microsoft.com/office/drawing/2014/main" id="{0E0DF679-DBDC-4DEC-A4C0-8C9044E82268}"/>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1" name="TextBox 10">
              <a:extLst>
                <a:ext uri="{FF2B5EF4-FFF2-40B4-BE49-F238E27FC236}">
                  <a16:creationId xmlns:a16="http://schemas.microsoft.com/office/drawing/2014/main" id="{4FC881AB-88A3-4EBA-9097-D2BCEDAF9BDB}"/>
                </a:ext>
              </a:extLst>
            </p:cNvPr>
            <p:cNvSpPr txBox="1"/>
            <p:nvPr/>
          </p:nvSpPr>
          <p:spPr>
            <a:xfrm>
              <a:off x="2545855" y="3069460"/>
              <a:ext cx="1970929"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kern="0" dirty="0">
                  <a:solidFill>
                    <a:srgbClr val="000000"/>
                  </a:solidFill>
                  <a:latin typeface="Calibri" panose="020F0502020204030204" pitchFamily="34" charset="0"/>
                  <a:cs typeface="Calibri" panose="020F0502020204030204" pitchFamily="34" charset="0"/>
                  <a:sym typeface="Arial"/>
                </a:rPr>
                <a:t>Feature Engineering</a:t>
              </a:r>
              <a:endParaRPr kumimoji="0" lang="en-US" sz="1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12" name="Group 11">
            <a:extLst>
              <a:ext uri="{FF2B5EF4-FFF2-40B4-BE49-F238E27FC236}">
                <a16:creationId xmlns:a16="http://schemas.microsoft.com/office/drawing/2014/main" id="{EC1E01D9-810C-453B-8A24-DB7FC32EF170}"/>
              </a:ext>
            </a:extLst>
          </p:cNvPr>
          <p:cNvGrpSpPr/>
          <p:nvPr/>
        </p:nvGrpSpPr>
        <p:grpSpPr>
          <a:xfrm>
            <a:off x="3143696" y="4160313"/>
            <a:ext cx="1970929" cy="670199"/>
            <a:chOff x="2545855" y="2921916"/>
            <a:chExt cx="1970929" cy="670199"/>
          </a:xfrm>
        </p:grpSpPr>
        <p:sp>
          <p:nvSpPr>
            <p:cNvPr id="13" name="Rectangle 12">
              <a:extLst>
                <a:ext uri="{FF2B5EF4-FFF2-40B4-BE49-F238E27FC236}">
                  <a16:creationId xmlns:a16="http://schemas.microsoft.com/office/drawing/2014/main" id="{DD6F59D7-5366-41B7-A428-A8DEB7DF39D8}"/>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4" name="TextBox 13">
              <a:extLst>
                <a:ext uri="{FF2B5EF4-FFF2-40B4-BE49-F238E27FC236}">
                  <a16:creationId xmlns:a16="http://schemas.microsoft.com/office/drawing/2014/main" id="{E9A5DF92-F802-4675-B78E-9ACDED510554}"/>
                </a:ext>
              </a:extLst>
            </p:cNvPr>
            <p:cNvSpPr txBox="1"/>
            <p:nvPr/>
          </p:nvSpPr>
          <p:spPr>
            <a:xfrm>
              <a:off x="2545855" y="3069460"/>
              <a:ext cx="1970929"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kern="0" dirty="0">
                  <a:solidFill>
                    <a:srgbClr val="000000"/>
                  </a:solidFill>
                  <a:latin typeface="Calibri" panose="020F0502020204030204" pitchFamily="34" charset="0"/>
                  <a:cs typeface="Calibri" panose="020F0502020204030204" pitchFamily="34" charset="0"/>
                  <a:sym typeface="Arial"/>
                </a:rPr>
                <a:t>Model Training</a:t>
              </a:r>
              <a:endParaRPr kumimoji="0" lang="en-US" sz="1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15" name="Group 14">
            <a:extLst>
              <a:ext uri="{FF2B5EF4-FFF2-40B4-BE49-F238E27FC236}">
                <a16:creationId xmlns:a16="http://schemas.microsoft.com/office/drawing/2014/main" id="{2AFA6C6D-7AEA-4BBD-9637-8BEF2E6CFE29}"/>
              </a:ext>
            </a:extLst>
          </p:cNvPr>
          <p:cNvGrpSpPr/>
          <p:nvPr/>
        </p:nvGrpSpPr>
        <p:grpSpPr>
          <a:xfrm>
            <a:off x="5352585" y="4160313"/>
            <a:ext cx="1970929" cy="670199"/>
            <a:chOff x="2545855" y="2921916"/>
            <a:chExt cx="1970929" cy="670199"/>
          </a:xfrm>
        </p:grpSpPr>
        <p:sp>
          <p:nvSpPr>
            <p:cNvPr id="16" name="Rectangle 15">
              <a:extLst>
                <a:ext uri="{FF2B5EF4-FFF2-40B4-BE49-F238E27FC236}">
                  <a16:creationId xmlns:a16="http://schemas.microsoft.com/office/drawing/2014/main" id="{24D53740-6E5F-4C12-83A8-AD930663F8B6}"/>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7" name="TextBox 16">
              <a:extLst>
                <a:ext uri="{FF2B5EF4-FFF2-40B4-BE49-F238E27FC236}">
                  <a16:creationId xmlns:a16="http://schemas.microsoft.com/office/drawing/2014/main" id="{C4857F33-E960-4F68-A16D-FAB34F82B56F}"/>
                </a:ext>
              </a:extLst>
            </p:cNvPr>
            <p:cNvSpPr txBox="1"/>
            <p:nvPr/>
          </p:nvSpPr>
          <p:spPr>
            <a:xfrm>
              <a:off x="2545855" y="3069460"/>
              <a:ext cx="1970929"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kern="0" dirty="0">
                  <a:solidFill>
                    <a:srgbClr val="000000"/>
                  </a:solidFill>
                  <a:latin typeface="Calibri" panose="020F0502020204030204" pitchFamily="34" charset="0"/>
                  <a:cs typeface="Calibri" panose="020F0502020204030204" pitchFamily="34" charset="0"/>
                  <a:sym typeface="Arial"/>
                </a:rPr>
                <a:t>Model Validation</a:t>
              </a:r>
              <a:endParaRPr kumimoji="0" lang="en-US" sz="1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18" name="Group 17">
            <a:extLst>
              <a:ext uri="{FF2B5EF4-FFF2-40B4-BE49-F238E27FC236}">
                <a16:creationId xmlns:a16="http://schemas.microsoft.com/office/drawing/2014/main" id="{084C39C3-21AE-42A4-A54C-C9C069324FE3}"/>
              </a:ext>
            </a:extLst>
          </p:cNvPr>
          <p:cNvGrpSpPr/>
          <p:nvPr/>
        </p:nvGrpSpPr>
        <p:grpSpPr>
          <a:xfrm>
            <a:off x="5315223" y="5145656"/>
            <a:ext cx="1970929" cy="670199"/>
            <a:chOff x="2545855" y="2921916"/>
            <a:chExt cx="1970929" cy="670199"/>
          </a:xfrm>
        </p:grpSpPr>
        <p:sp>
          <p:nvSpPr>
            <p:cNvPr id="19" name="Rectangle 18">
              <a:extLst>
                <a:ext uri="{FF2B5EF4-FFF2-40B4-BE49-F238E27FC236}">
                  <a16:creationId xmlns:a16="http://schemas.microsoft.com/office/drawing/2014/main" id="{888B4913-9728-428E-B79A-AE77F7992038}"/>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0" name="TextBox 19">
              <a:extLst>
                <a:ext uri="{FF2B5EF4-FFF2-40B4-BE49-F238E27FC236}">
                  <a16:creationId xmlns:a16="http://schemas.microsoft.com/office/drawing/2014/main" id="{786AF788-DBCE-4DD0-936A-DA504248937D}"/>
                </a:ext>
              </a:extLst>
            </p:cNvPr>
            <p:cNvSpPr txBox="1"/>
            <p:nvPr/>
          </p:nvSpPr>
          <p:spPr>
            <a:xfrm>
              <a:off x="2545855" y="3069460"/>
              <a:ext cx="1970929"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kern="0" dirty="0">
                  <a:solidFill>
                    <a:srgbClr val="000000"/>
                  </a:solidFill>
                  <a:latin typeface="Calibri" panose="020F0502020204030204" pitchFamily="34" charset="0"/>
                  <a:cs typeface="Calibri" panose="020F0502020204030204" pitchFamily="34" charset="0"/>
                  <a:sym typeface="Arial"/>
                </a:rPr>
                <a:t>Model Deployment</a:t>
              </a:r>
              <a:endParaRPr kumimoji="0" lang="en-US" sz="1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21" name="Group 20">
            <a:extLst>
              <a:ext uri="{FF2B5EF4-FFF2-40B4-BE49-F238E27FC236}">
                <a16:creationId xmlns:a16="http://schemas.microsoft.com/office/drawing/2014/main" id="{D6E937FC-74D2-48C7-9D8C-E35BE875A731}"/>
              </a:ext>
            </a:extLst>
          </p:cNvPr>
          <p:cNvGrpSpPr/>
          <p:nvPr/>
        </p:nvGrpSpPr>
        <p:grpSpPr>
          <a:xfrm>
            <a:off x="7561381" y="5142830"/>
            <a:ext cx="1970929" cy="670199"/>
            <a:chOff x="2545855" y="2921916"/>
            <a:chExt cx="1970929" cy="670199"/>
          </a:xfrm>
        </p:grpSpPr>
        <p:sp>
          <p:nvSpPr>
            <p:cNvPr id="22" name="Rectangle 21">
              <a:extLst>
                <a:ext uri="{FF2B5EF4-FFF2-40B4-BE49-F238E27FC236}">
                  <a16:creationId xmlns:a16="http://schemas.microsoft.com/office/drawing/2014/main" id="{7DBE0061-F5AA-40BF-9901-CDE3094C2DDF}"/>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3" name="TextBox 22">
              <a:extLst>
                <a:ext uri="{FF2B5EF4-FFF2-40B4-BE49-F238E27FC236}">
                  <a16:creationId xmlns:a16="http://schemas.microsoft.com/office/drawing/2014/main" id="{58A9B6AA-E817-401E-A49A-8C023ED44EC0}"/>
                </a:ext>
              </a:extLst>
            </p:cNvPr>
            <p:cNvSpPr txBox="1"/>
            <p:nvPr/>
          </p:nvSpPr>
          <p:spPr>
            <a:xfrm>
              <a:off x="2545855" y="3069460"/>
              <a:ext cx="1970929"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kern="0" dirty="0">
                  <a:solidFill>
                    <a:srgbClr val="000000"/>
                  </a:solidFill>
                  <a:latin typeface="Calibri" panose="020F0502020204030204" pitchFamily="34" charset="0"/>
                  <a:cs typeface="Calibri" panose="020F0502020204030204" pitchFamily="34" charset="0"/>
                  <a:sym typeface="Arial"/>
                </a:rPr>
                <a:t>Model Serving</a:t>
              </a:r>
              <a:endParaRPr kumimoji="0" lang="en-US" sz="1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24" name="Group 23">
            <a:extLst>
              <a:ext uri="{FF2B5EF4-FFF2-40B4-BE49-F238E27FC236}">
                <a16:creationId xmlns:a16="http://schemas.microsoft.com/office/drawing/2014/main" id="{95BC01EE-1451-4DB4-8AD1-DC22D5DFB3FF}"/>
              </a:ext>
            </a:extLst>
          </p:cNvPr>
          <p:cNvGrpSpPr/>
          <p:nvPr/>
        </p:nvGrpSpPr>
        <p:grpSpPr>
          <a:xfrm>
            <a:off x="9797029" y="5142829"/>
            <a:ext cx="1970929" cy="670199"/>
            <a:chOff x="2545855" y="2921916"/>
            <a:chExt cx="1970929" cy="670199"/>
          </a:xfrm>
        </p:grpSpPr>
        <p:sp>
          <p:nvSpPr>
            <p:cNvPr id="25" name="Rectangle 24">
              <a:extLst>
                <a:ext uri="{FF2B5EF4-FFF2-40B4-BE49-F238E27FC236}">
                  <a16:creationId xmlns:a16="http://schemas.microsoft.com/office/drawing/2014/main" id="{2424DDA6-CBB5-4E5B-9B0E-46717784A663}"/>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6" name="TextBox 25">
              <a:extLst>
                <a:ext uri="{FF2B5EF4-FFF2-40B4-BE49-F238E27FC236}">
                  <a16:creationId xmlns:a16="http://schemas.microsoft.com/office/drawing/2014/main" id="{3E873F45-C3AF-412B-8E4D-61BA2984444B}"/>
                </a:ext>
              </a:extLst>
            </p:cNvPr>
            <p:cNvSpPr txBox="1"/>
            <p:nvPr/>
          </p:nvSpPr>
          <p:spPr>
            <a:xfrm>
              <a:off x="2545855" y="3069460"/>
              <a:ext cx="1970929"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kern="0" dirty="0">
                  <a:solidFill>
                    <a:srgbClr val="000000"/>
                  </a:solidFill>
                  <a:latin typeface="Calibri" panose="020F0502020204030204" pitchFamily="34" charset="0"/>
                  <a:cs typeface="Calibri" panose="020F0502020204030204" pitchFamily="34" charset="0"/>
                  <a:sym typeface="Arial"/>
                </a:rPr>
                <a:t>Model Monitoring</a:t>
              </a:r>
              <a:endParaRPr kumimoji="0" lang="en-US" sz="1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27" name="Group 26">
            <a:extLst>
              <a:ext uri="{FF2B5EF4-FFF2-40B4-BE49-F238E27FC236}">
                <a16:creationId xmlns:a16="http://schemas.microsoft.com/office/drawing/2014/main" id="{2620E1C5-6466-49F9-884A-A5ECC248A45F}"/>
              </a:ext>
            </a:extLst>
          </p:cNvPr>
          <p:cNvGrpSpPr/>
          <p:nvPr/>
        </p:nvGrpSpPr>
        <p:grpSpPr>
          <a:xfrm>
            <a:off x="136901" y="1522776"/>
            <a:ext cx="2865304" cy="1191942"/>
            <a:chOff x="270716" y="1322658"/>
            <a:chExt cx="2865304" cy="1191942"/>
          </a:xfrm>
        </p:grpSpPr>
        <p:pic>
          <p:nvPicPr>
            <p:cNvPr id="28" name="Picture 27">
              <a:extLst>
                <a:ext uri="{FF2B5EF4-FFF2-40B4-BE49-F238E27FC236}">
                  <a16:creationId xmlns:a16="http://schemas.microsoft.com/office/drawing/2014/main" id="{C0BAD3C9-A24F-48BA-BEAA-76D8A123174E}"/>
                </a:ext>
              </a:extLst>
            </p:cNvPr>
            <p:cNvPicPr>
              <a:picLocks noChangeAspect="1"/>
            </p:cNvPicPr>
            <p:nvPr/>
          </p:nvPicPr>
          <p:blipFill>
            <a:blip r:embed="rId2"/>
            <a:stretch>
              <a:fillRect/>
            </a:stretch>
          </p:blipFill>
          <p:spPr>
            <a:xfrm>
              <a:off x="1032082" y="1796267"/>
              <a:ext cx="492530" cy="515439"/>
            </a:xfrm>
            <a:prstGeom prst="rect">
              <a:avLst/>
            </a:prstGeom>
          </p:spPr>
        </p:pic>
        <p:sp>
          <p:nvSpPr>
            <p:cNvPr id="29" name="TextBox 28">
              <a:extLst>
                <a:ext uri="{FF2B5EF4-FFF2-40B4-BE49-F238E27FC236}">
                  <a16:creationId xmlns:a16="http://schemas.microsoft.com/office/drawing/2014/main" id="{6B2D5173-C3B5-46D2-B302-F4C02D0B8515}"/>
                </a:ext>
              </a:extLst>
            </p:cNvPr>
            <p:cNvSpPr txBox="1"/>
            <p:nvPr/>
          </p:nvSpPr>
          <p:spPr>
            <a:xfrm>
              <a:off x="842830" y="1348205"/>
              <a:ext cx="137769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Data Sources</a:t>
              </a:r>
            </a:p>
          </p:txBody>
        </p:sp>
        <p:pic>
          <p:nvPicPr>
            <p:cNvPr id="30" name="Picture 29">
              <a:extLst>
                <a:ext uri="{FF2B5EF4-FFF2-40B4-BE49-F238E27FC236}">
                  <a16:creationId xmlns:a16="http://schemas.microsoft.com/office/drawing/2014/main" id="{9DC5101B-43C7-41AF-932F-769C3A36FB5A}"/>
                </a:ext>
              </a:extLst>
            </p:cNvPr>
            <p:cNvPicPr>
              <a:picLocks noChangeAspect="1"/>
            </p:cNvPicPr>
            <p:nvPr/>
          </p:nvPicPr>
          <p:blipFill>
            <a:blip r:embed="rId3"/>
            <a:stretch>
              <a:fillRect/>
            </a:stretch>
          </p:blipFill>
          <p:spPr>
            <a:xfrm>
              <a:off x="1727424" y="1777196"/>
              <a:ext cx="493102" cy="521688"/>
            </a:xfrm>
            <a:prstGeom prst="rect">
              <a:avLst/>
            </a:prstGeom>
          </p:spPr>
        </p:pic>
        <p:pic>
          <p:nvPicPr>
            <p:cNvPr id="31" name="Picture 30">
              <a:extLst>
                <a:ext uri="{FF2B5EF4-FFF2-40B4-BE49-F238E27FC236}">
                  <a16:creationId xmlns:a16="http://schemas.microsoft.com/office/drawing/2014/main" id="{C05DD5A7-F1E1-4200-8F58-E728F6461B3B}"/>
                </a:ext>
              </a:extLst>
            </p:cNvPr>
            <p:cNvPicPr>
              <a:picLocks noChangeAspect="1"/>
            </p:cNvPicPr>
            <p:nvPr/>
          </p:nvPicPr>
          <p:blipFill>
            <a:blip r:embed="rId4"/>
            <a:stretch>
              <a:fillRect/>
            </a:stretch>
          </p:blipFill>
          <p:spPr>
            <a:xfrm>
              <a:off x="2375936" y="1827945"/>
              <a:ext cx="324247" cy="420189"/>
            </a:xfrm>
            <a:prstGeom prst="rect">
              <a:avLst/>
            </a:prstGeom>
          </p:spPr>
        </p:pic>
        <p:pic>
          <p:nvPicPr>
            <p:cNvPr id="32" name="Picture 31">
              <a:extLst>
                <a:ext uri="{FF2B5EF4-FFF2-40B4-BE49-F238E27FC236}">
                  <a16:creationId xmlns:a16="http://schemas.microsoft.com/office/drawing/2014/main" id="{5D963461-1518-4EB0-AC18-008ECE92AB7B}"/>
                </a:ext>
              </a:extLst>
            </p:cNvPr>
            <p:cNvPicPr>
              <a:picLocks noChangeAspect="1"/>
            </p:cNvPicPr>
            <p:nvPr/>
          </p:nvPicPr>
          <p:blipFill>
            <a:blip r:embed="rId5"/>
            <a:stretch>
              <a:fillRect/>
            </a:stretch>
          </p:blipFill>
          <p:spPr>
            <a:xfrm>
              <a:off x="375655" y="1765061"/>
              <a:ext cx="427376" cy="567799"/>
            </a:xfrm>
            <a:prstGeom prst="rect">
              <a:avLst/>
            </a:prstGeom>
          </p:spPr>
        </p:pic>
        <p:sp>
          <p:nvSpPr>
            <p:cNvPr id="33" name="Rectangle 32">
              <a:extLst>
                <a:ext uri="{FF2B5EF4-FFF2-40B4-BE49-F238E27FC236}">
                  <a16:creationId xmlns:a16="http://schemas.microsoft.com/office/drawing/2014/main" id="{98928EF4-8736-4631-9E4E-FA1A5781713C}"/>
                </a:ext>
              </a:extLst>
            </p:cNvPr>
            <p:cNvSpPr/>
            <p:nvPr/>
          </p:nvSpPr>
          <p:spPr>
            <a:xfrm>
              <a:off x="270716" y="1322658"/>
              <a:ext cx="2865304" cy="1191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grpSp>
      <p:cxnSp>
        <p:nvCxnSpPr>
          <p:cNvPr id="34" name="Google Shape;198;p24">
            <a:extLst>
              <a:ext uri="{FF2B5EF4-FFF2-40B4-BE49-F238E27FC236}">
                <a16:creationId xmlns:a16="http://schemas.microsoft.com/office/drawing/2014/main" id="{317F70FE-0A7E-489A-93CE-82647027A537}"/>
              </a:ext>
            </a:extLst>
          </p:cNvPr>
          <p:cNvCxnSpPr>
            <a:cxnSpLocks/>
          </p:cNvCxnSpPr>
          <p:nvPr/>
        </p:nvCxnSpPr>
        <p:spPr>
          <a:xfrm flipV="1">
            <a:off x="1923585" y="2729963"/>
            <a:ext cx="1" cy="303238"/>
          </a:xfrm>
          <a:prstGeom prst="straightConnector1">
            <a:avLst/>
          </a:prstGeom>
          <a:noFill/>
          <a:ln w="57150" cap="flat" cmpd="sng">
            <a:solidFill>
              <a:schemeClr val="dk2"/>
            </a:solidFill>
            <a:prstDash val="solid"/>
            <a:round/>
            <a:headEnd type="triangle" w="med" len="med"/>
            <a:tailEnd type="none" w="med" len="med"/>
          </a:ln>
        </p:spPr>
      </p:cxnSp>
      <p:cxnSp>
        <p:nvCxnSpPr>
          <p:cNvPr id="35" name="Google Shape;198;p24">
            <a:extLst>
              <a:ext uri="{FF2B5EF4-FFF2-40B4-BE49-F238E27FC236}">
                <a16:creationId xmlns:a16="http://schemas.microsoft.com/office/drawing/2014/main" id="{69628E47-FD9B-4659-B08E-597AE69F6426}"/>
              </a:ext>
            </a:extLst>
          </p:cNvPr>
          <p:cNvCxnSpPr>
            <a:cxnSpLocks/>
          </p:cNvCxnSpPr>
          <p:nvPr/>
        </p:nvCxnSpPr>
        <p:spPr>
          <a:xfrm flipH="1">
            <a:off x="2930917" y="3424414"/>
            <a:ext cx="260740" cy="1"/>
          </a:xfrm>
          <a:prstGeom prst="straightConnector1">
            <a:avLst/>
          </a:prstGeom>
          <a:noFill/>
          <a:ln w="57150" cap="flat" cmpd="sng">
            <a:solidFill>
              <a:schemeClr val="dk2"/>
            </a:solidFill>
            <a:prstDash val="solid"/>
            <a:round/>
            <a:headEnd type="triangle" w="med" len="med"/>
            <a:tailEnd type="none" w="med" len="med"/>
          </a:ln>
        </p:spPr>
      </p:cxnSp>
      <p:cxnSp>
        <p:nvCxnSpPr>
          <p:cNvPr id="36" name="Google Shape;198;p24">
            <a:extLst>
              <a:ext uri="{FF2B5EF4-FFF2-40B4-BE49-F238E27FC236}">
                <a16:creationId xmlns:a16="http://schemas.microsoft.com/office/drawing/2014/main" id="{BBA2E1F7-8F10-4BA2-A435-086A78CF8088}"/>
              </a:ext>
            </a:extLst>
          </p:cNvPr>
          <p:cNvCxnSpPr>
            <a:cxnSpLocks/>
          </p:cNvCxnSpPr>
          <p:nvPr/>
        </p:nvCxnSpPr>
        <p:spPr>
          <a:xfrm flipV="1">
            <a:off x="4093132" y="3810587"/>
            <a:ext cx="1" cy="303238"/>
          </a:xfrm>
          <a:prstGeom prst="straightConnector1">
            <a:avLst/>
          </a:prstGeom>
          <a:noFill/>
          <a:ln w="57150" cap="flat" cmpd="sng">
            <a:solidFill>
              <a:schemeClr val="dk2"/>
            </a:solidFill>
            <a:prstDash val="solid"/>
            <a:round/>
            <a:headEnd type="triangle" w="med" len="med"/>
            <a:tailEnd type="none" w="med" len="med"/>
          </a:ln>
        </p:spPr>
      </p:cxnSp>
      <p:cxnSp>
        <p:nvCxnSpPr>
          <p:cNvPr id="37" name="Google Shape;198;p24">
            <a:extLst>
              <a:ext uri="{FF2B5EF4-FFF2-40B4-BE49-F238E27FC236}">
                <a16:creationId xmlns:a16="http://schemas.microsoft.com/office/drawing/2014/main" id="{26C6537E-6911-417B-8D12-3AF5E3F4399C}"/>
              </a:ext>
            </a:extLst>
          </p:cNvPr>
          <p:cNvCxnSpPr>
            <a:cxnSpLocks/>
          </p:cNvCxnSpPr>
          <p:nvPr/>
        </p:nvCxnSpPr>
        <p:spPr>
          <a:xfrm flipH="1">
            <a:off x="5091845" y="4495411"/>
            <a:ext cx="260740" cy="1"/>
          </a:xfrm>
          <a:prstGeom prst="straightConnector1">
            <a:avLst/>
          </a:prstGeom>
          <a:noFill/>
          <a:ln w="57150" cap="flat" cmpd="sng">
            <a:solidFill>
              <a:schemeClr val="dk2"/>
            </a:solidFill>
            <a:prstDash val="solid"/>
            <a:round/>
            <a:headEnd type="triangle" w="med" len="med"/>
            <a:tailEnd type="none" w="med" len="med"/>
          </a:ln>
        </p:spPr>
      </p:cxnSp>
      <p:cxnSp>
        <p:nvCxnSpPr>
          <p:cNvPr id="38" name="Google Shape;198;p24">
            <a:extLst>
              <a:ext uri="{FF2B5EF4-FFF2-40B4-BE49-F238E27FC236}">
                <a16:creationId xmlns:a16="http://schemas.microsoft.com/office/drawing/2014/main" id="{539342E5-468C-4789-840A-8A787B47502E}"/>
              </a:ext>
            </a:extLst>
          </p:cNvPr>
          <p:cNvCxnSpPr>
            <a:cxnSpLocks/>
          </p:cNvCxnSpPr>
          <p:nvPr/>
        </p:nvCxnSpPr>
        <p:spPr>
          <a:xfrm flipV="1">
            <a:off x="6264659" y="4844426"/>
            <a:ext cx="1" cy="303238"/>
          </a:xfrm>
          <a:prstGeom prst="straightConnector1">
            <a:avLst/>
          </a:prstGeom>
          <a:noFill/>
          <a:ln w="57150" cap="flat" cmpd="sng">
            <a:solidFill>
              <a:schemeClr val="dk2"/>
            </a:solidFill>
            <a:prstDash val="solid"/>
            <a:round/>
            <a:headEnd type="triangle" w="med" len="med"/>
            <a:tailEnd type="none" w="med" len="med"/>
          </a:ln>
        </p:spPr>
      </p:cxnSp>
      <p:cxnSp>
        <p:nvCxnSpPr>
          <p:cNvPr id="39" name="Google Shape;198;p24">
            <a:extLst>
              <a:ext uri="{FF2B5EF4-FFF2-40B4-BE49-F238E27FC236}">
                <a16:creationId xmlns:a16="http://schemas.microsoft.com/office/drawing/2014/main" id="{9C114036-F414-431E-92B8-29E348C64FC1}"/>
              </a:ext>
            </a:extLst>
          </p:cNvPr>
          <p:cNvCxnSpPr>
            <a:cxnSpLocks/>
          </p:cNvCxnSpPr>
          <p:nvPr/>
        </p:nvCxnSpPr>
        <p:spPr>
          <a:xfrm flipH="1">
            <a:off x="7254741" y="5478484"/>
            <a:ext cx="260740" cy="1"/>
          </a:xfrm>
          <a:prstGeom prst="straightConnector1">
            <a:avLst/>
          </a:prstGeom>
          <a:noFill/>
          <a:ln w="57150" cap="flat" cmpd="sng">
            <a:solidFill>
              <a:schemeClr val="dk2"/>
            </a:solidFill>
            <a:prstDash val="solid"/>
            <a:round/>
            <a:headEnd type="triangle" w="med" len="med"/>
            <a:tailEnd type="none" w="med" len="med"/>
          </a:ln>
        </p:spPr>
      </p:cxnSp>
      <p:cxnSp>
        <p:nvCxnSpPr>
          <p:cNvPr id="40" name="Google Shape;198;p24">
            <a:extLst>
              <a:ext uri="{FF2B5EF4-FFF2-40B4-BE49-F238E27FC236}">
                <a16:creationId xmlns:a16="http://schemas.microsoft.com/office/drawing/2014/main" id="{AA0AC476-A64D-4BBC-A3B2-31D48901F62B}"/>
              </a:ext>
            </a:extLst>
          </p:cNvPr>
          <p:cNvCxnSpPr>
            <a:cxnSpLocks/>
          </p:cNvCxnSpPr>
          <p:nvPr/>
        </p:nvCxnSpPr>
        <p:spPr>
          <a:xfrm flipH="1">
            <a:off x="9503994" y="5478485"/>
            <a:ext cx="260740" cy="1"/>
          </a:xfrm>
          <a:prstGeom prst="straightConnector1">
            <a:avLst/>
          </a:prstGeom>
          <a:noFill/>
          <a:ln w="57150" cap="flat" cmpd="sng">
            <a:solidFill>
              <a:schemeClr val="dk2"/>
            </a:solidFill>
            <a:prstDash val="solid"/>
            <a:round/>
            <a:headEnd type="triangle" w="med" len="med"/>
            <a:tailEnd type="none" w="med" len="med"/>
          </a:ln>
        </p:spPr>
      </p:cxnSp>
      <p:cxnSp>
        <p:nvCxnSpPr>
          <p:cNvPr id="41" name="Google Shape;198;p24">
            <a:extLst>
              <a:ext uri="{FF2B5EF4-FFF2-40B4-BE49-F238E27FC236}">
                <a16:creationId xmlns:a16="http://schemas.microsoft.com/office/drawing/2014/main" id="{51948525-8307-46AA-A1FA-C976C10DCC43}"/>
              </a:ext>
            </a:extLst>
          </p:cNvPr>
          <p:cNvCxnSpPr>
            <a:cxnSpLocks/>
          </p:cNvCxnSpPr>
          <p:nvPr/>
        </p:nvCxnSpPr>
        <p:spPr>
          <a:xfrm>
            <a:off x="10835561" y="5820744"/>
            <a:ext cx="0" cy="532847"/>
          </a:xfrm>
          <a:prstGeom prst="straightConnector1">
            <a:avLst/>
          </a:prstGeom>
          <a:noFill/>
          <a:ln w="57150" cap="flat" cmpd="sng">
            <a:solidFill>
              <a:schemeClr val="dk2"/>
            </a:solidFill>
            <a:prstDash val="solid"/>
            <a:round/>
            <a:headEnd type="none" w="med" len="med"/>
            <a:tailEnd type="none" w="med" len="med"/>
          </a:ln>
        </p:spPr>
      </p:cxnSp>
      <p:cxnSp>
        <p:nvCxnSpPr>
          <p:cNvPr id="42" name="Google Shape;198;p24">
            <a:extLst>
              <a:ext uri="{FF2B5EF4-FFF2-40B4-BE49-F238E27FC236}">
                <a16:creationId xmlns:a16="http://schemas.microsoft.com/office/drawing/2014/main" id="{53777D4A-72E3-4AAD-8A36-082326EE0F3E}"/>
              </a:ext>
            </a:extLst>
          </p:cNvPr>
          <p:cNvCxnSpPr>
            <a:cxnSpLocks/>
          </p:cNvCxnSpPr>
          <p:nvPr/>
        </p:nvCxnSpPr>
        <p:spPr>
          <a:xfrm>
            <a:off x="4093133" y="6345875"/>
            <a:ext cx="6742428" cy="13315"/>
          </a:xfrm>
          <a:prstGeom prst="straightConnector1">
            <a:avLst/>
          </a:prstGeom>
          <a:noFill/>
          <a:ln w="57150" cap="flat" cmpd="sng">
            <a:solidFill>
              <a:schemeClr val="dk2"/>
            </a:solidFill>
            <a:prstDash val="solid"/>
            <a:round/>
            <a:headEnd type="none" w="med" len="med"/>
            <a:tailEnd type="none" w="med" len="med"/>
          </a:ln>
        </p:spPr>
      </p:cxnSp>
      <p:cxnSp>
        <p:nvCxnSpPr>
          <p:cNvPr id="43" name="Google Shape;198;p24">
            <a:extLst>
              <a:ext uri="{FF2B5EF4-FFF2-40B4-BE49-F238E27FC236}">
                <a16:creationId xmlns:a16="http://schemas.microsoft.com/office/drawing/2014/main" id="{CF9D85F0-2A9B-497B-8DBF-E2BFFEFDE0F0}"/>
              </a:ext>
            </a:extLst>
          </p:cNvPr>
          <p:cNvCxnSpPr>
            <a:cxnSpLocks/>
          </p:cNvCxnSpPr>
          <p:nvPr/>
        </p:nvCxnSpPr>
        <p:spPr>
          <a:xfrm flipV="1">
            <a:off x="4093132" y="4996045"/>
            <a:ext cx="0" cy="1349831"/>
          </a:xfrm>
          <a:prstGeom prst="straightConnector1">
            <a:avLst/>
          </a:prstGeom>
          <a:noFill/>
          <a:ln w="57150" cap="flat" cmpd="sng">
            <a:solidFill>
              <a:schemeClr val="dk2"/>
            </a:solidFill>
            <a:prstDash val="solid"/>
            <a:round/>
            <a:headEnd type="none" w="med" len="med"/>
            <a:tailEnd type="triangle" w="med" len="med"/>
          </a:ln>
        </p:spPr>
      </p:cxnSp>
      <p:sp>
        <p:nvSpPr>
          <p:cNvPr id="44" name="TextBox 43">
            <a:extLst>
              <a:ext uri="{FF2B5EF4-FFF2-40B4-BE49-F238E27FC236}">
                <a16:creationId xmlns:a16="http://schemas.microsoft.com/office/drawing/2014/main" id="{245F833F-866B-46C7-8425-AEA909FD2974}"/>
              </a:ext>
            </a:extLst>
          </p:cNvPr>
          <p:cNvSpPr txBox="1"/>
          <p:nvPr/>
        </p:nvSpPr>
        <p:spPr>
          <a:xfrm>
            <a:off x="5881722" y="6535231"/>
            <a:ext cx="326751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b="1" kern="0" dirty="0">
                <a:solidFill>
                  <a:srgbClr val="000000"/>
                </a:solidFill>
                <a:latin typeface="Calibri" panose="020F0502020204030204" pitchFamily="34" charset="0"/>
                <a:cs typeface="Calibri" panose="020F0502020204030204" pitchFamily="34" charset="0"/>
                <a:sym typeface="Arial"/>
              </a:rPr>
              <a:t>Real time updates</a:t>
            </a:r>
            <a:endParaRPr kumimoji="0" lang="en-US" sz="1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pic>
        <p:nvPicPr>
          <p:cNvPr id="45" name="Google Shape;100;p12" descr="Untitled-2-512.png">
            <a:extLst>
              <a:ext uri="{FF2B5EF4-FFF2-40B4-BE49-F238E27FC236}">
                <a16:creationId xmlns:a16="http://schemas.microsoft.com/office/drawing/2014/main" id="{B7412055-CA44-4E6F-9F2A-F4098D77AE4F}"/>
              </a:ext>
            </a:extLst>
          </p:cNvPr>
          <p:cNvPicPr preferRelativeResize="0"/>
          <p:nvPr/>
        </p:nvPicPr>
        <p:blipFill rotWithShape="1">
          <a:blip r:embed="rId6">
            <a:alphaModFix/>
          </a:blip>
          <a:srcRect/>
          <a:stretch/>
        </p:blipFill>
        <p:spPr>
          <a:xfrm>
            <a:off x="7569393" y="5455323"/>
            <a:ext cx="432124" cy="487712"/>
          </a:xfrm>
          <a:prstGeom prst="rect">
            <a:avLst/>
          </a:prstGeom>
          <a:noFill/>
          <a:ln>
            <a:noFill/>
          </a:ln>
        </p:spPr>
      </p:pic>
      <p:cxnSp>
        <p:nvCxnSpPr>
          <p:cNvPr id="46" name="Google Shape;198;p24">
            <a:extLst>
              <a:ext uri="{FF2B5EF4-FFF2-40B4-BE49-F238E27FC236}">
                <a16:creationId xmlns:a16="http://schemas.microsoft.com/office/drawing/2014/main" id="{86EAD439-C5F9-4F65-A2BE-429E0A0F8128}"/>
              </a:ext>
            </a:extLst>
          </p:cNvPr>
          <p:cNvCxnSpPr>
            <a:cxnSpLocks/>
          </p:cNvCxnSpPr>
          <p:nvPr/>
        </p:nvCxnSpPr>
        <p:spPr>
          <a:xfrm flipV="1">
            <a:off x="7774258" y="2729963"/>
            <a:ext cx="0" cy="2748522"/>
          </a:xfrm>
          <a:prstGeom prst="straightConnector1">
            <a:avLst/>
          </a:prstGeom>
          <a:noFill/>
          <a:ln w="57150" cap="flat" cmpd="sng">
            <a:solidFill>
              <a:schemeClr val="dk2"/>
            </a:solidFill>
            <a:prstDash val="solid"/>
            <a:round/>
            <a:headEnd type="none" w="med" len="med"/>
            <a:tailEnd type="triangle" w="med" len="med"/>
          </a:ln>
        </p:spPr>
      </p:cxnSp>
      <p:grpSp>
        <p:nvGrpSpPr>
          <p:cNvPr id="47" name="Group 46">
            <a:extLst>
              <a:ext uri="{FF2B5EF4-FFF2-40B4-BE49-F238E27FC236}">
                <a16:creationId xmlns:a16="http://schemas.microsoft.com/office/drawing/2014/main" id="{C87065E9-C558-49C9-8EDD-E70221B57B44}"/>
              </a:ext>
            </a:extLst>
          </p:cNvPr>
          <p:cNvGrpSpPr/>
          <p:nvPr/>
        </p:nvGrpSpPr>
        <p:grpSpPr>
          <a:xfrm>
            <a:off x="6606026" y="1338517"/>
            <a:ext cx="2549914" cy="1274750"/>
            <a:chOff x="2551110" y="2921916"/>
            <a:chExt cx="1970929" cy="670199"/>
          </a:xfrm>
        </p:grpSpPr>
        <p:sp>
          <p:nvSpPr>
            <p:cNvPr id="48" name="Rectangle 47">
              <a:extLst>
                <a:ext uri="{FF2B5EF4-FFF2-40B4-BE49-F238E27FC236}">
                  <a16:creationId xmlns:a16="http://schemas.microsoft.com/office/drawing/2014/main" id="{6DCAC955-D6E3-4BAC-A887-4D0DE3160163}"/>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49" name="TextBox 48">
              <a:extLst>
                <a:ext uri="{FF2B5EF4-FFF2-40B4-BE49-F238E27FC236}">
                  <a16:creationId xmlns:a16="http://schemas.microsoft.com/office/drawing/2014/main" id="{A7EABF08-0F34-4951-81A2-14A2657B5DBB}"/>
                </a:ext>
              </a:extLst>
            </p:cNvPr>
            <p:cNvSpPr txBox="1"/>
            <p:nvPr/>
          </p:nvSpPr>
          <p:spPr>
            <a:xfrm>
              <a:off x="2551110" y="2978414"/>
              <a:ext cx="1970929" cy="5663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kern="0" dirty="0">
                  <a:solidFill>
                    <a:srgbClr val="000000"/>
                  </a:solidFill>
                  <a:latin typeface="Calibri" panose="020F0502020204030204" pitchFamily="34" charset="0"/>
                  <a:cs typeface="Calibri" panose="020F0502020204030204" pitchFamily="34" charset="0"/>
                  <a:sym typeface="Arial"/>
                </a:rPr>
                <a:t>Online Feature Store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kern="0" dirty="0">
                  <a:solidFill>
                    <a:srgbClr val="000000"/>
                  </a:solidFill>
                  <a:latin typeface="Calibri" panose="020F0502020204030204" pitchFamily="34" charset="0"/>
                  <a:cs typeface="Calibri" panose="020F0502020204030204" pitchFamily="34" charset="0"/>
                  <a:sym typeface="Arial"/>
                </a:rPr>
                <a:t>Model Store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Feature Serving</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kern="0" dirty="0">
                  <a:solidFill>
                    <a:srgbClr val="000000"/>
                  </a:solidFill>
                  <a:latin typeface="Calibri" panose="020F0502020204030204" pitchFamily="34" charset="0"/>
                  <a:cs typeface="Calibri" panose="020F0502020204030204" pitchFamily="34" charset="0"/>
                  <a:sym typeface="Arial"/>
                </a:rPr>
                <a:t>Model Serving</a:t>
              </a:r>
              <a:endParaRPr kumimoji="0" lang="en-US" sz="160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50" name="Group 49">
            <a:extLst>
              <a:ext uri="{FF2B5EF4-FFF2-40B4-BE49-F238E27FC236}">
                <a16:creationId xmlns:a16="http://schemas.microsoft.com/office/drawing/2014/main" id="{60609880-A8FA-4931-9424-C09E96719798}"/>
              </a:ext>
            </a:extLst>
          </p:cNvPr>
          <p:cNvGrpSpPr/>
          <p:nvPr/>
        </p:nvGrpSpPr>
        <p:grpSpPr>
          <a:xfrm>
            <a:off x="8860768" y="3115032"/>
            <a:ext cx="1988711" cy="971509"/>
            <a:chOff x="2505969" y="2921916"/>
            <a:chExt cx="1970929" cy="670199"/>
          </a:xfrm>
        </p:grpSpPr>
        <p:sp>
          <p:nvSpPr>
            <p:cNvPr id="51" name="Rectangle 50">
              <a:extLst>
                <a:ext uri="{FF2B5EF4-FFF2-40B4-BE49-F238E27FC236}">
                  <a16:creationId xmlns:a16="http://schemas.microsoft.com/office/drawing/2014/main" id="{2AE2A34C-4C19-4370-8C6B-4020F2798FDF}"/>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52" name="TextBox 51">
              <a:extLst>
                <a:ext uri="{FF2B5EF4-FFF2-40B4-BE49-F238E27FC236}">
                  <a16:creationId xmlns:a16="http://schemas.microsoft.com/office/drawing/2014/main" id="{6737AFF6-7590-4155-98C3-65DDE8AD6C03}"/>
                </a:ext>
              </a:extLst>
            </p:cNvPr>
            <p:cNvSpPr txBox="1"/>
            <p:nvPr/>
          </p:nvSpPr>
          <p:spPr>
            <a:xfrm>
              <a:off x="2505969" y="2954326"/>
              <a:ext cx="1970929" cy="3074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kern="0" dirty="0">
                  <a:solidFill>
                    <a:srgbClr val="000000"/>
                  </a:solidFill>
                  <a:latin typeface="Calibri" panose="020F0502020204030204" pitchFamily="34" charset="0"/>
                  <a:cs typeface="Calibri" panose="020F0502020204030204" pitchFamily="34" charset="0"/>
                  <a:sym typeface="Arial"/>
                </a:rPr>
                <a:t>Model drift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Data drift</a:t>
              </a:r>
            </a:p>
          </p:txBody>
        </p:sp>
      </p:grpSp>
      <p:pic>
        <p:nvPicPr>
          <p:cNvPr id="53" name="Google Shape;100;p12" descr="Untitled-2-512.png">
            <a:extLst>
              <a:ext uri="{FF2B5EF4-FFF2-40B4-BE49-F238E27FC236}">
                <a16:creationId xmlns:a16="http://schemas.microsoft.com/office/drawing/2014/main" id="{F4B686B2-43CF-4C39-B4E9-2CAEA148857E}"/>
              </a:ext>
            </a:extLst>
          </p:cNvPr>
          <p:cNvPicPr preferRelativeResize="0"/>
          <p:nvPr/>
        </p:nvPicPr>
        <p:blipFill rotWithShape="1">
          <a:blip r:embed="rId6">
            <a:alphaModFix/>
          </a:blip>
          <a:srcRect/>
          <a:stretch/>
        </p:blipFill>
        <p:spPr>
          <a:xfrm>
            <a:off x="9701938" y="5511412"/>
            <a:ext cx="432124" cy="487712"/>
          </a:xfrm>
          <a:prstGeom prst="rect">
            <a:avLst/>
          </a:prstGeom>
          <a:noFill/>
          <a:ln>
            <a:noFill/>
          </a:ln>
        </p:spPr>
      </p:pic>
      <p:cxnSp>
        <p:nvCxnSpPr>
          <p:cNvPr id="54" name="Google Shape;198;p24">
            <a:extLst>
              <a:ext uri="{FF2B5EF4-FFF2-40B4-BE49-F238E27FC236}">
                <a16:creationId xmlns:a16="http://schemas.microsoft.com/office/drawing/2014/main" id="{77E38759-076D-423C-89FD-CCF5DDF8388B}"/>
              </a:ext>
            </a:extLst>
          </p:cNvPr>
          <p:cNvCxnSpPr>
            <a:cxnSpLocks/>
          </p:cNvCxnSpPr>
          <p:nvPr/>
        </p:nvCxnSpPr>
        <p:spPr>
          <a:xfrm flipV="1">
            <a:off x="9906803" y="4160313"/>
            <a:ext cx="0" cy="1374261"/>
          </a:xfrm>
          <a:prstGeom prst="straightConnector1">
            <a:avLst/>
          </a:prstGeom>
          <a:noFill/>
          <a:ln w="57150" cap="flat" cmpd="sng">
            <a:solidFill>
              <a:schemeClr val="dk2"/>
            </a:solidFill>
            <a:prstDash val="solid"/>
            <a:round/>
            <a:headEnd type="none" w="med" len="med"/>
            <a:tailEnd type="triangle" w="med" len="med"/>
          </a:ln>
        </p:spPr>
      </p:cxnSp>
      <p:grpSp>
        <p:nvGrpSpPr>
          <p:cNvPr id="55" name="Group 54">
            <a:extLst>
              <a:ext uri="{FF2B5EF4-FFF2-40B4-BE49-F238E27FC236}">
                <a16:creationId xmlns:a16="http://schemas.microsoft.com/office/drawing/2014/main" id="{D2A79C33-945C-4B0F-BE65-642E2162F226}"/>
              </a:ext>
            </a:extLst>
          </p:cNvPr>
          <p:cNvGrpSpPr/>
          <p:nvPr/>
        </p:nvGrpSpPr>
        <p:grpSpPr>
          <a:xfrm>
            <a:off x="3682459" y="1333510"/>
            <a:ext cx="2485675" cy="1268295"/>
            <a:chOff x="2505969" y="2921916"/>
            <a:chExt cx="1970929" cy="670199"/>
          </a:xfrm>
        </p:grpSpPr>
        <p:sp>
          <p:nvSpPr>
            <p:cNvPr id="56" name="Rectangle 55">
              <a:extLst>
                <a:ext uri="{FF2B5EF4-FFF2-40B4-BE49-F238E27FC236}">
                  <a16:creationId xmlns:a16="http://schemas.microsoft.com/office/drawing/2014/main" id="{8C5AA471-E010-4A1D-BDCE-833A7A2DF3FB}"/>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57" name="TextBox 56">
              <a:extLst>
                <a:ext uri="{FF2B5EF4-FFF2-40B4-BE49-F238E27FC236}">
                  <a16:creationId xmlns:a16="http://schemas.microsoft.com/office/drawing/2014/main" id="{3401247F-B8E1-463F-A1D5-D0B2C85391DB}"/>
                </a:ext>
              </a:extLst>
            </p:cNvPr>
            <p:cNvSpPr txBox="1"/>
            <p:nvPr/>
          </p:nvSpPr>
          <p:spPr>
            <a:xfrm>
              <a:off x="2505969" y="2954326"/>
              <a:ext cx="1970929" cy="5692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kern="0" dirty="0">
                  <a:solidFill>
                    <a:srgbClr val="000000"/>
                  </a:solidFill>
                  <a:latin typeface="Calibri" panose="020F0502020204030204" pitchFamily="34" charset="0"/>
                  <a:cs typeface="Calibri" panose="020F0502020204030204" pitchFamily="34" charset="0"/>
                  <a:sym typeface="Arial"/>
                </a:rPr>
                <a:t>Distributed training</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kern="0" dirty="0">
                  <a:solidFill>
                    <a:srgbClr val="000000"/>
                  </a:solidFill>
                  <a:latin typeface="Calibri" panose="020F0502020204030204" pitchFamily="34" charset="0"/>
                  <a:cs typeface="Calibri" panose="020F0502020204030204" pitchFamily="34" charset="0"/>
                  <a:sym typeface="Arial"/>
                </a:rPr>
                <a:t>Better performance and lower cost</a:t>
              </a:r>
              <a:endParaRPr kumimoji="0" lang="en-US" sz="160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pic>
        <p:nvPicPr>
          <p:cNvPr id="58" name="Google Shape;100;p12" descr="Untitled-2-512.png">
            <a:extLst>
              <a:ext uri="{FF2B5EF4-FFF2-40B4-BE49-F238E27FC236}">
                <a16:creationId xmlns:a16="http://schemas.microsoft.com/office/drawing/2014/main" id="{63C10823-9E0B-4B08-A557-A6A353300E42}"/>
              </a:ext>
            </a:extLst>
          </p:cNvPr>
          <p:cNvPicPr preferRelativeResize="0"/>
          <p:nvPr/>
        </p:nvPicPr>
        <p:blipFill rotWithShape="1">
          <a:blip r:embed="rId6">
            <a:alphaModFix/>
          </a:blip>
          <a:srcRect/>
          <a:stretch/>
        </p:blipFill>
        <p:spPr>
          <a:xfrm>
            <a:off x="4715521" y="4479217"/>
            <a:ext cx="432124" cy="487712"/>
          </a:xfrm>
          <a:prstGeom prst="rect">
            <a:avLst/>
          </a:prstGeom>
          <a:noFill/>
          <a:ln>
            <a:noFill/>
          </a:ln>
        </p:spPr>
      </p:pic>
      <p:cxnSp>
        <p:nvCxnSpPr>
          <p:cNvPr id="59" name="Google Shape;198;p24">
            <a:extLst>
              <a:ext uri="{FF2B5EF4-FFF2-40B4-BE49-F238E27FC236}">
                <a16:creationId xmlns:a16="http://schemas.microsoft.com/office/drawing/2014/main" id="{40A96B1D-B407-4A1F-8BDF-662E2579336A}"/>
              </a:ext>
            </a:extLst>
          </p:cNvPr>
          <p:cNvCxnSpPr>
            <a:cxnSpLocks/>
          </p:cNvCxnSpPr>
          <p:nvPr/>
        </p:nvCxnSpPr>
        <p:spPr>
          <a:xfrm flipV="1">
            <a:off x="4968558" y="2645224"/>
            <a:ext cx="0" cy="1850187"/>
          </a:xfrm>
          <a:prstGeom prst="straightConnector1">
            <a:avLst/>
          </a:prstGeom>
          <a:noFill/>
          <a:ln w="57150" cap="flat" cmpd="sng">
            <a:solidFill>
              <a:schemeClr val="dk2"/>
            </a:solidFill>
            <a:prstDash val="solid"/>
            <a:round/>
            <a:headEnd type="none" w="med" len="med"/>
            <a:tailEnd type="triangle" w="med" len="med"/>
          </a:ln>
        </p:spPr>
      </p:cxnSp>
      <p:cxnSp>
        <p:nvCxnSpPr>
          <p:cNvPr id="60" name="Google Shape;198;p24">
            <a:extLst>
              <a:ext uri="{FF2B5EF4-FFF2-40B4-BE49-F238E27FC236}">
                <a16:creationId xmlns:a16="http://schemas.microsoft.com/office/drawing/2014/main" id="{0DE5A159-F882-46E3-BA60-B72B46AC5AA1}"/>
              </a:ext>
            </a:extLst>
          </p:cNvPr>
          <p:cNvCxnSpPr>
            <a:cxnSpLocks/>
          </p:cNvCxnSpPr>
          <p:nvPr/>
        </p:nvCxnSpPr>
        <p:spPr>
          <a:xfrm>
            <a:off x="1128739" y="3810587"/>
            <a:ext cx="0" cy="1244857"/>
          </a:xfrm>
          <a:prstGeom prst="straightConnector1">
            <a:avLst/>
          </a:prstGeom>
          <a:noFill/>
          <a:ln w="57150" cap="flat" cmpd="sng">
            <a:solidFill>
              <a:schemeClr val="dk2"/>
            </a:solidFill>
            <a:prstDash val="solid"/>
            <a:round/>
            <a:headEnd type="none" w="med" len="med"/>
            <a:tailEnd type="triangle" w="med" len="med"/>
          </a:ln>
        </p:spPr>
      </p:cxnSp>
      <p:pic>
        <p:nvPicPr>
          <p:cNvPr id="61" name="Google Shape;100;p12" descr="Untitled-2-512.png">
            <a:extLst>
              <a:ext uri="{FF2B5EF4-FFF2-40B4-BE49-F238E27FC236}">
                <a16:creationId xmlns:a16="http://schemas.microsoft.com/office/drawing/2014/main" id="{A16EF5CB-093A-42D2-AD7F-A7C5E4FCDC2F}"/>
              </a:ext>
            </a:extLst>
          </p:cNvPr>
          <p:cNvPicPr preferRelativeResize="0"/>
          <p:nvPr/>
        </p:nvPicPr>
        <p:blipFill rotWithShape="1">
          <a:blip r:embed="rId6">
            <a:alphaModFix/>
          </a:blip>
          <a:srcRect/>
          <a:stretch/>
        </p:blipFill>
        <p:spPr>
          <a:xfrm>
            <a:off x="908553" y="3420095"/>
            <a:ext cx="432124" cy="487712"/>
          </a:xfrm>
          <a:prstGeom prst="rect">
            <a:avLst/>
          </a:prstGeom>
          <a:noFill/>
          <a:ln>
            <a:noFill/>
          </a:ln>
        </p:spPr>
      </p:pic>
      <p:grpSp>
        <p:nvGrpSpPr>
          <p:cNvPr id="62" name="Group 61">
            <a:extLst>
              <a:ext uri="{FF2B5EF4-FFF2-40B4-BE49-F238E27FC236}">
                <a16:creationId xmlns:a16="http://schemas.microsoft.com/office/drawing/2014/main" id="{AD301175-963A-448A-9F10-D2343709AFDE}"/>
              </a:ext>
            </a:extLst>
          </p:cNvPr>
          <p:cNvGrpSpPr/>
          <p:nvPr/>
        </p:nvGrpSpPr>
        <p:grpSpPr>
          <a:xfrm>
            <a:off x="158614" y="5142829"/>
            <a:ext cx="1936873" cy="978587"/>
            <a:chOff x="2505969" y="2921916"/>
            <a:chExt cx="1970929" cy="670199"/>
          </a:xfrm>
        </p:grpSpPr>
        <p:sp>
          <p:nvSpPr>
            <p:cNvPr id="63" name="Rectangle 62">
              <a:extLst>
                <a:ext uri="{FF2B5EF4-FFF2-40B4-BE49-F238E27FC236}">
                  <a16:creationId xmlns:a16="http://schemas.microsoft.com/office/drawing/2014/main" id="{12651C24-3E60-4214-BF26-5BD3245FE7F7}"/>
                </a:ext>
              </a:extLst>
            </p:cNvPr>
            <p:cNvSpPr/>
            <p:nvPr/>
          </p:nvSpPr>
          <p:spPr>
            <a:xfrm>
              <a:off x="2551110" y="2921916"/>
              <a:ext cx="1888364" cy="6701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L"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4" name="TextBox 63">
              <a:extLst>
                <a:ext uri="{FF2B5EF4-FFF2-40B4-BE49-F238E27FC236}">
                  <a16:creationId xmlns:a16="http://schemas.microsoft.com/office/drawing/2014/main" id="{94B9DA7F-9ACF-4594-A389-9A09D3C933CE}"/>
                </a:ext>
              </a:extLst>
            </p:cNvPr>
            <p:cNvSpPr txBox="1"/>
            <p:nvPr/>
          </p:nvSpPr>
          <p:spPr>
            <a:xfrm>
              <a:off x="2505969" y="2954326"/>
              <a:ext cx="1970929" cy="1789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kern="0" dirty="0">
                  <a:solidFill>
                    <a:srgbClr val="000000"/>
                  </a:solidFill>
                  <a:latin typeface="Calibri" panose="020F0502020204030204" pitchFamily="34" charset="0"/>
                  <a:cs typeface="Calibri" panose="020F0502020204030204" pitchFamily="34" charset="0"/>
                  <a:sym typeface="Arial"/>
                </a:rPr>
                <a:t>Data processing</a:t>
              </a:r>
              <a:endParaRPr kumimoji="0" lang="en-US" sz="160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nvGrpSpPr>
          <p:cNvPr id="70" name="Group 69">
            <a:extLst>
              <a:ext uri="{FF2B5EF4-FFF2-40B4-BE49-F238E27FC236}">
                <a16:creationId xmlns:a16="http://schemas.microsoft.com/office/drawing/2014/main" id="{6C11B60C-50AE-4067-A9FF-1AF12D479E49}"/>
              </a:ext>
            </a:extLst>
          </p:cNvPr>
          <p:cNvGrpSpPr/>
          <p:nvPr/>
        </p:nvGrpSpPr>
        <p:grpSpPr>
          <a:xfrm>
            <a:off x="9949879" y="681823"/>
            <a:ext cx="1372572" cy="1790238"/>
            <a:chOff x="8835058" y="4134561"/>
            <a:chExt cx="1898319" cy="2380096"/>
          </a:xfrm>
        </p:grpSpPr>
        <p:sp>
          <p:nvSpPr>
            <p:cNvPr id="71" name="Google Shape;74;p12">
              <a:extLst>
                <a:ext uri="{FF2B5EF4-FFF2-40B4-BE49-F238E27FC236}">
                  <a16:creationId xmlns:a16="http://schemas.microsoft.com/office/drawing/2014/main" id="{3DD82E73-C4FA-49D2-932B-0F691D3C18A5}"/>
                </a:ext>
              </a:extLst>
            </p:cNvPr>
            <p:cNvSpPr txBox="1"/>
            <p:nvPr/>
          </p:nvSpPr>
          <p:spPr>
            <a:xfrm>
              <a:off x="8835058" y="4134561"/>
              <a:ext cx="1898319" cy="655524"/>
            </a:xfrm>
            <a:prstGeom prst="rect">
              <a:avLst/>
            </a:prstGeom>
            <a:noFill/>
            <a:ln>
              <a:noFill/>
            </a:ln>
          </p:spPr>
          <p:txBody>
            <a:bodyPr spcFirstLastPara="1" wrap="square" lIns="91425" tIns="45700" rIns="91425" bIns="45700" anchor="t" anchorCtr="0">
              <a:spAutoFit/>
            </a:bodyPr>
            <a:lstStyle/>
            <a:p>
              <a:pPr lvl="0" algn="ctr">
                <a:lnSpc>
                  <a:spcPct val="90000"/>
                </a:lnSpc>
                <a:spcAft>
                  <a:spcPts val="1800"/>
                </a:spcAft>
                <a:buClr>
                  <a:schemeClr val="accent4"/>
                </a:buClr>
                <a:buSzPts val="2400"/>
              </a:pPr>
              <a:r>
                <a:rPr lang="en-US" sz="2400" b="1" dirty="0">
                  <a:solidFill>
                    <a:schemeClr val="dk1"/>
                  </a:solidFill>
                  <a:latin typeface="Calibri"/>
                  <a:ea typeface="Calibri"/>
                  <a:cs typeface="Calibri"/>
                  <a:sym typeface="Calibri"/>
                </a:rPr>
                <a:t>Persona</a:t>
              </a:r>
            </a:p>
          </p:txBody>
        </p:sp>
        <p:pic>
          <p:nvPicPr>
            <p:cNvPr id="72" name="Picture 2" descr="Data Scientist Icon 2486999">
              <a:extLst>
                <a:ext uri="{FF2B5EF4-FFF2-40B4-BE49-F238E27FC236}">
                  <a16:creationId xmlns:a16="http://schemas.microsoft.com/office/drawing/2014/main" id="{517DF12A-4AC9-4A72-90DC-7CD1BC52A77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0" y="4572000"/>
              <a:ext cx="1394617" cy="1394617"/>
            </a:xfrm>
            <a:prstGeom prst="rect">
              <a:avLst/>
            </a:prstGeom>
            <a:noFill/>
            <a:extLst>
              <a:ext uri="{909E8E84-426E-40DD-AFC4-6F175D3DCCD1}">
                <a14:hiddenFill xmlns:a14="http://schemas.microsoft.com/office/drawing/2010/main">
                  <a:solidFill>
                    <a:srgbClr val="FFFFFF"/>
                  </a:solidFill>
                </a14:hiddenFill>
              </a:ext>
            </a:extLst>
          </p:spPr>
        </p:pic>
        <p:sp>
          <p:nvSpPr>
            <p:cNvPr id="73" name="Google Shape;74;p12">
              <a:extLst>
                <a:ext uri="{FF2B5EF4-FFF2-40B4-BE49-F238E27FC236}">
                  <a16:creationId xmlns:a16="http://schemas.microsoft.com/office/drawing/2014/main" id="{CCC66483-D412-4347-87E8-48314CE11BE6}"/>
                </a:ext>
              </a:extLst>
            </p:cNvPr>
            <p:cNvSpPr txBox="1"/>
            <p:nvPr/>
          </p:nvSpPr>
          <p:spPr>
            <a:xfrm>
              <a:off x="8835058" y="5942233"/>
              <a:ext cx="1898319" cy="572424"/>
            </a:xfrm>
            <a:prstGeom prst="rect">
              <a:avLst/>
            </a:prstGeom>
            <a:noFill/>
            <a:ln>
              <a:noFill/>
            </a:ln>
          </p:spPr>
          <p:txBody>
            <a:bodyPr spcFirstLastPara="1" wrap="square" lIns="91425" tIns="45700" rIns="91425" bIns="45700" anchor="t" anchorCtr="0">
              <a:spAutoFit/>
            </a:bodyPr>
            <a:lstStyle/>
            <a:p>
              <a:pPr lvl="0" algn="ctr">
                <a:lnSpc>
                  <a:spcPct val="90000"/>
                </a:lnSpc>
                <a:spcAft>
                  <a:spcPts val="1800"/>
                </a:spcAft>
                <a:buClr>
                  <a:schemeClr val="accent4"/>
                </a:buClr>
                <a:buSzPts val="2400"/>
              </a:pPr>
              <a:r>
                <a:rPr lang="en-US" dirty="0">
                  <a:solidFill>
                    <a:schemeClr val="dk1"/>
                  </a:solidFill>
                  <a:latin typeface="Calibri"/>
                  <a:ea typeface="Calibri"/>
                  <a:cs typeface="Calibri"/>
                  <a:sym typeface="Calibri"/>
                </a:rPr>
                <a:t>ML Engineer</a:t>
              </a:r>
            </a:p>
          </p:txBody>
        </p:sp>
      </p:grpSp>
    </p:spTree>
    <p:extLst>
      <p:ext uri="{BB962C8B-B14F-4D97-AF65-F5344CB8AC3E}">
        <p14:creationId xmlns:p14="http://schemas.microsoft.com/office/powerpoint/2010/main" val="163639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par>
                                <p:cTn id="36" presetID="10" presetClass="entr" presetSubtype="0"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10"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par>
                                <p:cTn id="56" presetID="10" presetClass="entr" presetSubtype="0" fill="hold"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par>
                                <p:cTn id="62" presetID="10" presetClass="entr" presetSubtype="0" fill="hold"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par>
                                <p:cTn id="70" presetID="10" presetClass="entr" presetSubtype="0" fill="hold"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childTnLst>
                                </p:cTn>
                              </p:par>
                              <p:par>
                                <p:cTn id="73" presetID="10" presetClass="entr" presetSubtype="0"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500"/>
                                        <p:tgtEl>
                                          <p:spTgt spid="47"/>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500"/>
                                        <p:tgtEl>
                                          <p:spTgt spid="50"/>
                                        </p:tgtEl>
                                      </p:cBhvr>
                                    </p:animEffect>
                                  </p:childTnLst>
                                </p:cTn>
                              </p:par>
                              <p:par>
                                <p:cTn id="81" presetID="10" presetClass="entr" presetSubtype="0"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par>
                                <p:cTn id="84" presetID="10" presetClass="entr" presetSubtype="0" fill="hold"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500"/>
                                        <p:tgtEl>
                                          <p:spTgt spid="5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500"/>
                                        <p:tgtEl>
                                          <p:spTgt spid="55"/>
                                        </p:tgtEl>
                                      </p:cBhvr>
                                    </p:animEffect>
                                  </p:childTnLst>
                                </p:cTn>
                              </p:par>
                              <p:par>
                                <p:cTn id="92" presetID="10" presetClass="entr" presetSubtype="0" fill="hold" nodeType="withEffect">
                                  <p:stCondLst>
                                    <p:cond delay="0"/>
                                  </p:stCondLst>
                                  <p:childTnLst>
                                    <p:set>
                                      <p:cBhvr>
                                        <p:cTn id="93" dur="1" fill="hold">
                                          <p:stCondLst>
                                            <p:cond delay="0"/>
                                          </p:stCondLst>
                                        </p:cTn>
                                        <p:tgtEl>
                                          <p:spTgt spid="58"/>
                                        </p:tgtEl>
                                        <p:attrNameLst>
                                          <p:attrName>style.visibility</p:attrName>
                                        </p:attrNameLst>
                                      </p:cBhvr>
                                      <p:to>
                                        <p:strVal val="visible"/>
                                      </p:to>
                                    </p:set>
                                    <p:animEffect transition="in" filter="fade">
                                      <p:cBhvr>
                                        <p:cTn id="94" dur="500"/>
                                        <p:tgtEl>
                                          <p:spTgt spid="58"/>
                                        </p:tgtEl>
                                      </p:cBhvr>
                                    </p:animEffect>
                                  </p:childTnLst>
                                </p:cTn>
                              </p:par>
                              <p:par>
                                <p:cTn id="95" presetID="10" presetClass="entr" presetSubtype="0" fill="hold" nodeType="with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fade">
                                      <p:cBhvr>
                                        <p:cTn id="97" dur="500"/>
                                        <p:tgtEl>
                                          <p:spTgt spid="5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61"/>
                                        </p:tgtEl>
                                        <p:attrNameLst>
                                          <p:attrName>style.visibility</p:attrName>
                                        </p:attrNameLst>
                                      </p:cBhvr>
                                      <p:to>
                                        <p:strVal val="visible"/>
                                      </p:to>
                                    </p:set>
                                    <p:animEffect transition="in" filter="fade">
                                      <p:cBhvr>
                                        <p:cTn id="102" dur="500"/>
                                        <p:tgtEl>
                                          <p:spTgt spid="61"/>
                                        </p:tgtEl>
                                      </p:cBhvr>
                                    </p:animEffect>
                                  </p:childTnLst>
                                </p:cTn>
                              </p:par>
                              <p:par>
                                <p:cTn id="103" presetID="10" presetClass="entr" presetSubtype="0" fill="hold" nodeType="withEffect">
                                  <p:stCondLst>
                                    <p:cond delay="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500"/>
                                        <p:tgtEl>
                                          <p:spTgt spid="60"/>
                                        </p:tgtEl>
                                      </p:cBhvr>
                                    </p:animEffect>
                                  </p:childTnLst>
                                </p:cTn>
                              </p:par>
                              <p:par>
                                <p:cTn id="106" presetID="10" presetClass="entr" presetSubtype="0" fill="hold" nodeType="withEffect">
                                  <p:stCondLst>
                                    <p:cond delay="0"/>
                                  </p:stCondLst>
                                  <p:childTnLst>
                                    <p:set>
                                      <p:cBhvr>
                                        <p:cTn id="107" dur="1" fill="hold">
                                          <p:stCondLst>
                                            <p:cond delay="0"/>
                                          </p:stCondLst>
                                        </p:cTn>
                                        <p:tgtEl>
                                          <p:spTgt spid="62"/>
                                        </p:tgtEl>
                                        <p:attrNameLst>
                                          <p:attrName>style.visibility</p:attrName>
                                        </p:attrNameLst>
                                      </p:cBhvr>
                                      <p:to>
                                        <p:strVal val="visible"/>
                                      </p:to>
                                    </p:set>
                                    <p:animEffect transition="in" filter="fade">
                                      <p:cBhvr>
                                        <p:cTn id="108" dur="500"/>
                                        <p:tgtEl>
                                          <p:spTgt spid="62"/>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70"/>
                                        </p:tgtEl>
                                        <p:attrNameLst>
                                          <p:attrName>style.visibility</p:attrName>
                                        </p:attrNameLst>
                                      </p:cBhvr>
                                      <p:to>
                                        <p:strVal val="visible"/>
                                      </p:to>
                                    </p:set>
                                    <p:animEffect transition="in" filter="fade">
                                      <p:cBhvr>
                                        <p:cTn id="11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Rediscover Real-time at </a:t>
            </a:r>
            <a:r>
              <a:rPr lang="en-US" dirty="0" err="1"/>
              <a:t>RedisConf</a:t>
            </a:r>
            <a:r>
              <a:rPr lang="en-US" dirty="0"/>
              <a:t> 2021</a:t>
            </a:r>
          </a:p>
        </p:txBody>
      </p:sp>
      <p:pic>
        <p:nvPicPr>
          <p:cNvPr id="7" name="Picture 6">
            <a:extLst>
              <a:ext uri="{FF2B5EF4-FFF2-40B4-BE49-F238E27FC236}">
                <a16:creationId xmlns:a16="http://schemas.microsoft.com/office/drawing/2014/main" id="{645A1C6B-F284-4B78-A596-A4DCEDBE8418}"/>
              </a:ext>
            </a:extLst>
          </p:cNvPr>
          <p:cNvPicPr>
            <a:picLocks noChangeAspect="1"/>
          </p:cNvPicPr>
          <p:nvPr/>
        </p:nvPicPr>
        <p:blipFill>
          <a:blip r:embed="rId2"/>
          <a:stretch>
            <a:fillRect/>
          </a:stretch>
        </p:blipFill>
        <p:spPr>
          <a:xfrm>
            <a:off x="925551" y="1490543"/>
            <a:ext cx="9612351" cy="4797390"/>
          </a:xfrm>
          <a:prstGeom prst="rect">
            <a:avLst/>
          </a:prstGeom>
        </p:spPr>
      </p:pic>
    </p:spTree>
    <p:extLst>
      <p:ext uri="{BB962C8B-B14F-4D97-AF65-F5344CB8AC3E}">
        <p14:creationId xmlns:p14="http://schemas.microsoft.com/office/powerpoint/2010/main" val="136206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Recommended Reads</a:t>
            </a:r>
          </a:p>
        </p:txBody>
      </p:sp>
      <p:pic>
        <p:nvPicPr>
          <p:cNvPr id="4098" name="Picture 2">
            <a:extLst>
              <a:ext uri="{FF2B5EF4-FFF2-40B4-BE49-F238E27FC236}">
                <a16:creationId xmlns:a16="http://schemas.microsoft.com/office/drawing/2014/main" id="{877F6942-9A90-4145-AC48-D1A3CCBC1F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7740" y="1762937"/>
            <a:ext cx="1523864" cy="184041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EE9F71C-2C20-4C9D-ADB6-23CF7745D874}"/>
              </a:ext>
            </a:extLst>
          </p:cNvPr>
          <p:cNvSpPr txBox="1"/>
          <p:nvPr/>
        </p:nvSpPr>
        <p:spPr>
          <a:xfrm>
            <a:off x="533100" y="3775526"/>
            <a:ext cx="2573144" cy="369332"/>
          </a:xfrm>
          <a:prstGeom prst="rect">
            <a:avLst/>
          </a:prstGeom>
          <a:noFill/>
        </p:spPr>
        <p:txBody>
          <a:bodyPr wrap="square">
            <a:spAutoFit/>
          </a:bodyPr>
          <a:lstStyle/>
          <a:p>
            <a:r>
              <a:rPr lang="en-US" dirty="0"/>
              <a:t>The Great Mental Models</a:t>
            </a:r>
          </a:p>
        </p:txBody>
      </p:sp>
      <p:sp>
        <p:nvSpPr>
          <p:cNvPr id="8" name="TextBox 7">
            <a:extLst>
              <a:ext uri="{FF2B5EF4-FFF2-40B4-BE49-F238E27FC236}">
                <a16:creationId xmlns:a16="http://schemas.microsoft.com/office/drawing/2014/main" id="{5BCDB0E8-BE38-4973-B947-119A92CD9C1A}"/>
              </a:ext>
            </a:extLst>
          </p:cNvPr>
          <p:cNvSpPr txBox="1"/>
          <p:nvPr/>
        </p:nvSpPr>
        <p:spPr>
          <a:xfrm>
            <a:off x="533100" y="4959673"/>
            <a:ext cx="6094140" cy="369332"/>
          </a:xfrm>
          <a:prstGeom prst="rect">
            <a:avLst/>
          </a:prstGeom>
          <a:noFill/>
        </p:spPr>
        <p:txBody>
          <a:bodyPr wrap="square">
            <a:spAutoFit/>
          </a:bodyPr>
          <a:lstStyle/>
          <a:p>
            <a:r>
              <a:rPr lang="en-US" dirty="0"/>
              <a:t>https://www.featurestore.org/</a:t>
            </a:r>
          </a:p>
        </p:txBody>
      </p:sp>
      <p:sp>
        <p:nvSpPr>
          <p:cNvPr id="10" name="TextBox 9">
            <a:extLst>
              <a:ext uri="{FF2B5EF4-FFF2-40B4-BE49-F238E27FC236}">
                <a16:creationId xmlns:a16="http://schemas.microsoft.com/office/drawing/2014/main" id="{3D627EB6-B88B-4DFE-9FF2-D0DD92CD4B92}"/>
              </a:ext>
            </a:extLst>
          </p:cNvPr>
          <p:cNvSpPr txBox="1"/>
          <p:nvPr/>
        </p:nvSpPr>
        <p:spPr>
          <a:xfrm>
            <a:off x="533100" y="5409065"/>
            <a:ext cx="8633202" cy="369332"/>
          </a:xfrm>
          <a:prstGeom prst="rect">
            <a:avLst/>
          </a:prstGeom>
          <a:noFill/>
        </p:spPr>
        <p:txBody>
          <a:bodyPr wrap="square">
            <a:spAutoFit/>
          </a:bodyPr>
          <a:lstStyle/>
          <a:p>
            <a:r>
              <a:rPr lang="en-US" dirty="0"/>
              <a:t>https://doordash.engineering/2020/04/23/doordash-ml-platform-the-beginning/</a:t>
            </a:r>
          </a:p>
        </p:txBody>
      </p:sp>
      <p:sp>
        <p:nvSpPr>
          <p:cNvPr id="14" name="TextBox 13">
            <a:extLst>
              <a:ext uri="{FF2B5EF4-FFF2-40B4-BE49-F238E27FC236}">
                <a16:creationId xmlns:a16="http://schemas.microsoft.com/office/drawing/2014/main" id="{3F7EB13E-4EC3-4A8C-9076-43BBCA0916A5}"/>
              </a:ext>
            </a:extLst>
          </p:cNvPr>
          <p:cNvSpPr txBox="1"/>
          <p:nvPr/>
        </p:nvSpPr>
        <p:spPr>
          <a:xfrm>
            <a:off x="533100" y="5902391"/>
            <a:ext cx="6094140" cy="369332"/>
          </a:xfrm>
          <a:prstGeom prst="rect">
            <a:avLst/>
          </a:prstGeom>
          <a:noFill/>
        </p:spPr>
        <p:txBody>
          <a:bodyPr wrap="square">
            <a:spAutoFit/>
          </a:bodyPr>
          <a:lstStyle/>
          <a:p>
            <a:r>
              <a:rPr lang="en-US" dirty="0"/>
              <a:t>https://eugeneyan.com/writing/feature-stores/</a:t>
            </a:r>
          </a:p>
        </p:txBody>
      </p:sp>
      <p:sp>
        <p:nvSpPr>
          <p:cNvPr id="18" name="TextBox 17">
            <a:extLst>
              <a:ext uri="{FF2B5EF4-FFF2-40B4-BE49-F238E27FC236}">
                <a16:creationId xmlns:a16="http://schemas.microsoft.com/office/drawing/2014/main" id="{EBB24965-5990-4EFB-9AB9-EF09C3A0EFFD}"/>
              </a:ext>
            </a:extLst>
          </p:cNvPr>
          <p:cNvSpPr txBox="1"/>
          <p:nvPr/>
        </p:nvSpPr>
        <p:spPr>
          <a:xfrm>
            <a:off x="533100" y="6395717"/>
            <a:ext cx="6094140" cy="369332"/>
          </a:xfrm>
          <a:prstGeom prst="rect">
            <a:avLst/>
          </a:prstGeom>
          <a:noFill/>
        </p:spPr>
        <p:txBody>
          <a:bodyPr wrap="square">
            <a:spAutoFit/>
          </a:bodyPr>
          <a:lstStyle/>
          <a:p>
            <a:r>
              <a:rPr lang="en-US" dirty="0"/>
              <a:t>https://www.youtube.com/watch?v=DaNv-Wf1MBA</a:t>
            </a:r>
          </a:p>
        </p:txBody>
      </p:sp>
      <p:sp>
        <p:nvSpPr>
          <p:cNvPr id="19" name="TextBox 18">
            <a:extLst>
              <a:ext uri="{FF2B5EF4-FFF2-40B4-BE49-F238E27FC236}">
                <a16:creationId xmlns:a16="http://schemas.microsoft.com/office/drawing/2014/main" id="{B9514F5F-10F1-4425-899B-EE1C23C8E14E}"/>
              </a:ext>
            </a:extLst>
          </p:cNvPr>
          <p:cNvSpPr txBox="1"/>
          <p:nvPr/>
        </p:nvSpPr>
        <p:spPr>
          <a:xfrm>
            <a:off x="3663803" y="3775526"/>
            <a:ext cx="2573144" cy="369332"/>
          </a:xfrm>
          <a:prstGeom prst="rect">
            <a:avLst/>
          </a:prstGeom>
          <a:noFill/>
        </p:spPr>
        <p:txBody>
          <a:bodyPr wrap="square">
            <a:spAutoFit/>
          </a:bodyPr>
          <a:lstStyle/>
          <a:p>
            <a:r>
              <a:rPr lang="en-US" dirty="0"/>
              <a:t>Thinking in Systems</a:t>
            </a:r>
          </a:p>
        </p:txBody>
      </p:sp>
      <p:pic>
        <p:nvPicPr>
          <p:cNvPr id="4100" name="Picture 4">
            <a:extLst>
              <a:ext uri="{FF2B5EF4-FFF2-40B4-BE49-F238E27FC236}">
                <a16:creationId xmlns:a16="http://schemas.microsoft.com/office/drawing/2014/main" id="{983BB400-4A27-44EE-8A38-CD70A1101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440" y="1549340"/>
            <a:ext cx="1439901" cy="216418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7806FECB-DBFF-4BB8-BD97-369205CE67DA}"/>
              </a:ext>
            </a:extLst>
          </p:cNvPr>
          <p:cNvSpPr txBox="1"/>
          <p:nvPr/>
        </p:nvSpPr>
        <p:spPr>
          <a:xfrm>
            <a:off x="6436739" y="3780705"/>
            <a:ext cx="2573144" cy="369332"/>
          </a:xfrm>
          <a:prstGeom prst="rect">
            <a:avLst/>
          </a:prstGeom>
          <a:noFill/>
        </p:spPr>
        <p:txBody>
          <a:bodyPr wrap="square">
            <a:spAutoFit/>
          </a:bodyPr>
          <a:lstStyle/>
          <a:p>
            <a:r>
              <a:rPr lang="en-US" dirty="0"/>
              <a:t>Domain Driven Design</a:t>
            </a:r>
          </a:p>
        </p:txBody>
      </p:sp>
      <p:pic>
        <p:nvPicPr>
          <p:cNvPr id="4102" name="Picture 6">
            <a:extLst>
              <a:ext uri="{FF2B5EF4-FFF2-40B4-BE49-F238E27FC236}">
                <a16:creationId xmlns:a16="http://schemas.microsoft.com/office/drawing/2014/main" id="{4CCFE4CA-3376-4D58-A28B-004A6B84AC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5177" y="1690688"/>
            <a:ext cx="1525049" cy="201856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1F5F3667-3075-445E-AE6D-12945E3DE067}"/>
              </a:ext>
            </a:extLst>
          </p:cNvPr>
          <p:cNvSpPr txBox="1"/>
          <p:nvPr/>
        </p:nvSpPr>
        <p:spPr>
          <a:xfrm>
            <a:off x="9410397" y="3775526"/>
            <a:ext cx="2573144" cy="369332"/>
          </a:xfrm>
          <a:prstGeom prst="rect">
            <a:avLst/>
          </a:prstGeom>
          <a:noFill/>
        </p:spPr>
        <p:txBody>
          <a:bodyPr wrap="square">
            <a:spAutoFit/>
          </a:bodyPr>
          <a:lstStyle/>
          <a:p>
            <a:r>
              <a:rPr lang="en-US" dirty="0"/>
              <a:t>Post Corona</a:t>
            </a:r>
          </a:p>
        </p:txBody>
      </p:sp>
      <p:pic>
        <p:nvPicPr>
          <p:cNvPr id="4104" name="Picture 8" descr="Post Corona: From Crisis to Opportunity by [Scott Galloway]">
            <a:extLst>
              <a:ext uri="{FF2B5EF4-FFF2-40B4-BE49-F238E27FC236}">
                <a16:creationId xmlns:a16="http://schemas.microsoft.com/office/drawing/2014/main" id="{D225814C-8DE6-42A1-97D5-72B0BC67FA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92336" y="1545064"/>
            <a:ext cx="1717334" cy="2164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56797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Thank you!</a:t>
            </a:r>
          </a:p>
        </p:txBody>
      </p:sp>
      <p:sp>
        <p:nvSpPr>
          <p:cNvPr id="6" name="TextBox 5">
            <a:extLst>
              <a:ext uri="{FF2B5EF4-FFF2-40B4-BE49-F238E27FC236}">
                <a16:creationId xmlns:a16="http://schemas.microsoft.com/office/drawing/2014/main" id="{4EE9F71C-2C20-4C9D-ADB6-23CF7745D874}"/>
              </a:ext>
            </a:extLst>
          </p:cNvPr>
          <p:cNvSpPr txBox="1"/>
          <p:nvPr/>
        </p:nvSpPr>
        <p:spPr>
          <a:xfrm>
            <a:off x="1079509" y="1690688"/>
            <a:ext cx="6280295" cy="1354217"/>
          </a:xfrm>
          <a:prstGeom prst="rect">
            <a:avLst/>
          </a:prstGeom>
          <a:noFill/>
        </p:spPr>
        <p:txBody>
          <a:bodyPr wrap="square">
            <a:spAutoFit/>
          </a:bodyPr>
          <a:lstStyle/>
          <a:p>
            <a:r>
              <a:rPr lang="en-US" sz="3200" dirty="0"/>
              <a:t>Taimur Rashid</a:t>
            </a:r>
          </a:p>
          <a:p>
            <a:r>
              <a:rPr lang="en-US" sz="3200" dirty="0">
                <a:hlinkClick r:id="rId2"/>
              </a:rPr>
              <a:t>taimur.rashid@redislabs.com</a:t>
            </a:r>
            <a:endParaRPr lang="en-US" sz="3200" dirty="0"/>
          </a:p>
          <a:p>
            <a:endParaRPr lang="en-US" dirty="0"/>
          </a:p>
        </p:txBody>
      </p:sp>
    </p:spTree>
    <p:extLst>
      <p:ext uri="{BB962C8B-B14F-4D97-AF65-F5344CB8AC3E}">
        <p14:creationId xmlns:p14="http://schemas.microsoft.com/office/powerpoint/2010/main" val="345957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p:txBody>
          <a:bodyPr>
            <a:normAutofit/>
          </a:bodyPr>
          <a:lstStyle/>
          <a:p>
            <a:r>
              <a:rPr lang="en-US" dirty="0"/>
              <a:t>The Problem Statement and why Real-Time?</a:t>
            </a:r>
          </a:p>
          <a:p>
            <a:r>
              <a:rPr lang="en-US" dirty="0"/>
              <a:t>Primer on First Principles</a:t>
            </a:r>
          </a:p>
          <a:p>
            <a:r>
              <a:rPr lang="en-US" dirty="0"/>
              <a:t>5 “First Principles” for Real-Time AI </a:t>
            </a:r>
          </a:p>
          <a:p>
            <a:r>
              <a:rPr lang="en-US" dirty="0"/>
              <a:t>Redis: from caching to AI?</a:t>
            </a:r>
          </a:p>
          <a:p>
            <a:r>
              <a:rPr lang="en-US" dirty="0"/>
              <a:t>Recommended Reading</a:t>
            </a:r>
          </a:p>
          <a:p>
            <a:r>
              <a:rPr lang="en-US" dirty="0"/>
              <a:t>Q&amp;A</a:t>
            </a:r>
          </a:p>
          <a:p>
            <a:endParaRPr lang="en-US" dirty="0"/>
          </a:p>
        </p:txBody>
      </p:sp>
    </p:spTree>
    <p:extLst>
      <p:ext uri="{BB962C8B-B14F-4D97-AF65-F5344CB8AC3E}">
        <p14:creationId xmlns:p14="http://schemas.microsoft.com/office/powerpoint/2010/main" val="926978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About me</a:t>
            </a:r>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a:xfrm>
            <a:off x="9734093" y="3902953"/>
            <a:ext cx="2222112" cy="662781"/>
          </a:xfrm>
        </p:spPr>
        <p:txBody>
          <a:bodyPr>
            <a:normAutofit/>
          </a:bodyPr>
          <a:lstStyle/>
          <a:p>
            <a:pPr marL="0" indent="0" algn="ctr">
              <a:buNone/>
            </a:pPr>
            <a:r>
              <a:rPr lang="en-US" sz="2000" dirty="0"/>
              <a:t>AI/ML &amp; Emerging Business</a:t>
            </a:r>
          </a:p>
          <a:p>
            <a:pPr marL="0" indent="0" algn="ctr">
              <a:buNone/>
            </a:pPr>
            <a:endParaRPr lang="en-US" sz="2000" dirty="0"/>
          </a:p>
        </p:txBody>
      </p:sp>
      <p:pic>
        <p:nvPicPr>
          <p:cNvPr id="1026" name="Picture 2" descr="Redis Labs - TCV">
            <a:extLst>
              <a:ext uri="{FF2B5EF4-FFF2-40B4-BE49-F238E27FC236}">
                <a16:creationId xmlns:a16="http://schemas.microsoft.com/office/drawing/2014/main" id="{031B63E3-219B-48D6-8D3B-824FBCA64D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9805" y="3011885"/>
            <a:ext cx="1535979" cy="87770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mazon Web Services - Wikipedia">
            <a:extLst>
              <a:ext uri="{FF2B5EF4-FFF2-40B4-BE49-F238E27FC236}">
                <a16:creationId xmlns:a16="http://schemas.microsoft.com/office/drawing/2014/main" id="{C0819C1E-8041-4B01-9AB4-B81C06D7AF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7810" y="3261453"/>
            <a:ext cx="684025" cy="4092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91288170-13BD-4B3F-8180-1941BDF103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6954" y="3261453"/>
            <a:ext cx="1535979" cy="328496"/>
          </a:xfrm>
          <a:prstGeom prst="rect">
            <a:avLst/>
          </a:prstGeom>
          <a:noFill/>
          <a:extLst>
            <a:ext uri="{909E8E84-426E-40DD-AFC4-6F175D3DCCD1}">
              <a14:hiddenFill xmlns:a14="http://schemas.microsoft.com/office/drawing/2010/main">
                <a:solidFill>
                  <a:srgbClr val="FFFFFF"/>
                </a:solidFill>
              </a14:hiddenFill>
            </a:ext>
          </a:extLst>
        </p:spPr>
      </p:pic>
      <p:sp>
        <p:nvSpPr>
          <p:cNvPr id="21" name="Content Placeholder 2">
            <a:extLst>
              <a:ext uri="{FF2B5EF4-FFF2-40B4-BE49-F238E27FC236}">
                <a16:creationId xmlns:a16="http://schemas.microsoft.com/office/drawing/2014/main" id="{EE99542A-B8B0-497B-B36A-41B8D499C76E}"/>
              </a:ext>
            </a:extLst>
          </p:cNvPr>
          <p:cNvSpPr txBox="1">
            <a:spLocks/>
          </p:cNvSpPr>
          <p:nvPr/>
        </p:nvSpPr>
        <p:spPr>
          <a:xfrm>
            <a:off x="6386950" y="3902953"/>
            <a:ext cx="2887201" cy="6627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t>Customer Success for Azure</a:t>
            </a:r>
          </a:p>
        </p:txBody>
      </p:sp>
      <p:sp>
        <p:nvSpPr>
          <p:cNvPr id="22" name="Content Placeholder 2">
            <a:extLst>
              <a:ext uri="{FF2B5EF4-FFF2-40B4-BE49-F238E27FC236}">
                <a16:creationId xmlns:a16="http://schemas.microsoft.com/office/drawing/2014/main" id="{6EAC5A6E-5BB3-499A-BE38-FB08A2739686}"/>
              </a:ext>
            </a:extLst>
          </p:cNvPr>
          <p:cNvSpPr txBox="1">
            <a:spLocks/>
          </p:cNvSpPr>
          <p:nvPr/>
        </p:nvSpPr>
        <p:spPr>
          <a:xfrm>
            <a:off x="3154978" y="3902953"/>
            <a:ext cx="2467904" cy="93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t>Global Business </a:t>
            </a:r>
            <a:r>
              <a:rPr lang="en-US" sz="1900" dirty="0"/>
              <a:t>Development</a:t>
            </a:r>
            <a:r>
              <a:rPr lang="en-US" sz="2000" dirty="0"/>
              <a:t> for AWS</a:t>
            </a:r>
          </a:p>
        </p:txBody>
      </p:sp>
      <p:pic>
        <p:nvPicPr>
          <p:cNvPr id="1040" name="Picture 16">
            <a:extLst>
              <a:ext uri="{FF2B5EF4-FFF2-40B4-BE49-F238E27FC236}">
                <a16:creationId xmlns:a16="http://schemas.microsoft.com/office/drawing/2014/main" id="{6B653FB0-9F10-43D2-BCB6-67BA3BFCD4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282" y="3273739"/>
            <a:ext cx="1535979" cy="217597"/>
          </a:xfrm>
          <a:prstGeom prst="rect">
            <a:avLst/>
          </a:prstGeom>
          <a:noFill/>
          <a:extLst>
            <a:ext uri="{909E8E84-426E-40DD-AFC4-6F175D3DCCD1}">
              <a14:hiddenFill xmlns:a14="http://schemas.microsoft.com/office/drawing/2010/main">
                <a:solidFill>
                  <a:srgbClr val="FFFFFF"/>
                </a:solidFill>
              </a14:hiddenFill>
            </a:ext>
          </a:extLst>
        </p:spPr>
      </p:pic>
      <p:sp>
        <p:nvSpPr>
          <p:cNvPr id="25" name="Content Placeholder 2">
            <a:extLst>
              <a:ext uri="{FF2B5EF4-FFF2-40B4-BE49-F238E27FC236}">
                <a16:creationId xmlns:a16="http://schemas.microsoft.com/office/drawing/2014/main" id="{486FD708-FA02-4EE2-B979-893C2EC2F6C4}"/>
              </a:ext>
            </a:extLst>
          </p:cNvPr>
          <p:cNvSpPr txBox="1">
            <a:spLocks/>
          </p:cNvSpPr>
          <p:nvPr/>
        </p:nvSpPr>
        <p:spPr>
          <a:xfrm>
            <a:off x="-76994" y="3756269"/>
            <a:ext cx="2467904" cy="9306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t>Business Development for Oracle Platform</a:t>
            </a:r>
          </a:p>
        </p:txBody>
      </p:sp>
      <p:pic>
        <p:nvPicPr>
          <p:cNvPr id="26" name="Google Shape;95;p14">
            <a:extLst>
              <a:ext uri="{FF2B5EF4-FFF2-40B4-BE49-F238E27FC236}">
                <a16:creationId xmlns:a16="http://schemas.microsoft.com/office/drawing/2014/main" id="{3BD94D84-5F9F-488E-BAE4-6646E3FABA6F}"/>
              </a:ext>
            </a:extLst>
          </p:cNvPr>
          <p:cNvPicPr preferRelativeResize="0"/>
          <p:nvPr/>
        </p:nvPicPr>
        <p:blipFill>
          <a:blip r:embed="rId6">
            <a:alphaModFix/>
          </a:blip>
          <a:stretch>
            <a:fillRect/>
          </a:stretch>
        </p:blipFill>
        <p:spPr>
          <a:xfrm>
            <a:off x="9327594" y="376136"/>
            <a:ext cx="2347288" cy="2391233"/>
          </a:xfrm>
          <a:prstGeom prst="rect">
            <a:avLst/>
          </a:prstGeom>
          <a:noFill/>
          <a:ln>
            <a:noFill/>
          </a:ln>
        </p:spPr>
      </p:pic>
      <p:cxnSp>
        <p:nvCxnSpPr>
          <p:cNvPr id="30" name="Straight Connector 29">
            <a:extLst>
              <a:ext uri="{FF2B5EF4-FFF2-40B4-BE49-F238E27FC236}">
                <a16:creationId xmlns:a16="http://schemas.microsoft.com/office/drawing/2014/main" id="{9CE6F339-C172-4ADC-B35A-87E8D5272C7B}"/>
              </a:ext>
            </a:extLst>
          </p:cNvPr>
          <p:cNvCxnSpPr>
            <a:cxnSpLocks/>
          </p:cNvCxnSpPr>
          <p:nvPr/>
        </p:nvCxnSpPr>
        <p:spPr>
          <a:xfrm>
            <a:off x="1059786" y="4808170"/>
            <a:ext cx="9901862" cy="0"/>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3FADFBD-DA0D-4AC8-B4BB-E483933C0227}"/>
              </a:ext>
            </a:extLst>
          </p:cNvPr>
          <p:cNvCxnSpPr>
            <a:cxnSpLocks/>
          </p:cNvCxnSpPr>
          <p:nvPr/>
        </p:nvCxnSpPr>
        <p:spPr>
          <a:xfrm>
            <a:off x="4279581" y="4808170"/>
            <a:ext cx="3515121" cy="0"/>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sp>
        <p:nvSpPr>
          <p:cNvPr id="32" name="Content Placeholder 2">
            <a:extLst>
              <a:ext uri="{FF2B5EF4-FFF2-40B4-BE49-F238E27FC236}">
                <a16:creationId xmlns:a16="http://schemas.microsoft.com/office/drawing/2014/main" id="{644ED514-A274-47A7-8AA2-D0390BDECE67}"/>
              </a:ext>
            </a:extLst>
          </p:cNvPr>
          <p:cNvSpPr txBox="1">
            <a:spLocks/>
          </p:cNvSpPr>
          <p:nvPr/>
        </p:nvSpPr>
        <p:spPr>
          <a:xfrm>
            <a:off x="416034" y="5136968"/>
            <a:ext cx="1762125" cy="6627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2002 - 2008</a:t>
            </a:r>
          </a:p>
          <a:p>
            <a:pPr marL="0" indent="0">
              <a:buFont typeface="Arial" panose="020B0604020202020204" pitchFamily="34" charset="0"/>
              <a:buNone/>
            </a:pPr>
            <a:endParaRPr lang="en-US" sz="2000" dirty="0"/>
          </a:p>
        </p:txBody>
      </p:sp>
      <p:sp>
        <p:nvSpPr>
          <p:cNvPr id="33" name="Content Placeholder 2">
            <a:extLst>
              <a:ext uri="{FF2B5EF4-FFF2-40B4-BE49-F238E27FC236}">
                <a16:creationId xmlns:a16="http://schemas.microsoft.com/office/drawing/2014/main" id="{11EE8160-771E-425E-B3B4-D0FA3653AFAD}"/>
              </a:ext>
            </a:extLst>
          </p:cNvPr>
          <p:cNvSpPr txBox="1">
            <a:spLocks/>
          </p:cNvSpPr>
          <p:nvPr/>
        </p:nvSpPr>
        <p:spPr>
          <a:xfrm>
            <a:off x="3659409" y="5166677"/>
            <a:ext cx="1762125" cy="6627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2008 - 2018</a:t>
            </a:r>
          </a:p>
          <a:p>
            <a:pPr marL="0" indent="0">
              <a:buFont typeface="Arial" panose="020B0604020202020204" pitchFamily="34" charset="0"/>
              <a:buNone/>
            </a:pPr>
            <a:endParaRPr lang="en-US" sz="2000" dirty="0"/>
          </a:p>
        </p:txBody>
      </p:sp>
      <p:sp>
        <p:nvSpPr>
          <p:cNvPr id="34" name="Content Placeholder 2">
            <a:extLst>
              <a:ext uri="{FF2B5EF4-FFF2-40B4-BE49-F238E27FC236}">
                <a16:creationId xmlns:a16="http://schemas.microsoft.com/office/drawing/2014/main" id="{0F343190-78A2-46BF-940A-13F28C4FD256}"/>
              </a:ext>
            </a:extLst>
          </p:cNvPr>
          <p:cNvSpPr txBox="1">
            <a:spLocks/>
          </p:cNvSpPr>
          <p:nvPr/>
        </p:nvSpPr>
        <p:spPr>
          <a:xfrm>
            <a:off x="7183658" y="5138775"/>
            <a:ext cx="1762125" cy="6627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2018 - 2021</a:t>
            </a:r>
          </a:p>
          <a:p>
            <a:pPr marL="0" indent="0">
              <a:buFont typeface="Arial" panose="020B0604020202020204" pitchFamily="34" charset="0"/>
              <a:buNone/>
            </a:pPr>
            <a:endParaRPr lang="en-US" sz="2000" dirty="0"/>
          </a:p>
        </p:txBody>
      </p:sp>
      <p:sp>
        <p:nvSpPr>
          <p:cNvPr id="35" name="Content Placeholder 2">
            <a:extLst>
              <a:ext uri="{FF2B5EF4-FFF2-40B4-BE49-F238E27FC236}">
                <a16:creationId xmlns:a16="http://schemas.microsoft.com/office/drawing/2014/main" id="{8301FEFA-D54F-42A7-907D-02C0A55092A8}"/>
              </a:ext>
            </a:extLst>
          </p:cNvPr>
          <p:cNvSpPr txBox="1">
            <a:spLocks/>
          </p:cNvSpPr>
          <p:nvPr/>
        </p:nvSpPr>
        <p:spPr>
          <a:xfrm>
            <a:off x="10427033" y="5136969"/>
            <a:ext cx="1069230" cy="6627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2021+</a:t>
            </a:r>
          </a:p>
          <a:p>
            <a:pPr marL="0" indent="0">
              <a:buFont typeface="Arial" panose="020B0604020202020204" pitchFamily="34" charset="0"/>
              <a:buNone/>
            </a:pPr>
            <a:endParaRPr lang="en-US" sz="2000" dirty="0"/>
          </a:p>
        </p:txBody>
      </p:sp>
    </p:spTree>
    <p:extLst>
      <p:ext uri="{BB962C8B-B14F-4D97-AF65-F5344CB8AC3E}">
        <p14:creationId xmlns:p14="http://schemas.microsoft.com/office/powerpoint/2010/main" val="3778431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0"/>
                                        </p:tgtEl>
                                        <p:attrNameLst>
                                          <p:attrName>style.visibility</p:attrName>
                                        </p:attrNameLst>
                                      </p:cBhvr>
                                      <p:to>
                                        <p:strVal val="visible"/>
                                      </p:to>
                                    </p:set>
                                    <p:animEffect transition="in" filter="fade">
                                      <p:cBhvr>
                                        <p:cTn id="7" dur="500"/>
                                        <p:tgtEl>
                                          <p:spTgt spid="10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500"/>
                                        <p:tgtEl>
                                          <p:spTgt spid="10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36"/>
                                        </p:tgtEl>
                                        <p:attrNameLst>
                                          <p:attrName>style.visibility</p:attrName>
                                        </p:attrNameLst>
                                      </p:cBhvr>
                                      <p:to>
                                        <p:strVal val="visible"/>
                                      </p:to>
                                    </p:set>
                                    <p:animEffect transition="in" filter="fade">
                                      <p:cBhvr>
                                        <p:cTn id="29" dur="500"/>
                                        <p:tgtEl>
                                          <p:spTgt spid="103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26"/>
                                        </p:tgtEl>
                                        <p:attrNameLst>
                                          <p:attrName>style.visibility</p:attrName>
                                        </p:attrNameLst>
                                      </p:cBhvr>
                                      <p:to>
                                        <p:strVal val="visible"/>
                                      </p:to>
                                    </p:set>
                                    <p:animEffect transition="in" filter="fade">
                                      <p:cBhvr>
                                        <p:cTn id="40" dur="500"/>
                                        <p:tgtEl>
                                          <p:spTgt spid="10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0" end="0"/>
                                            </p:txEl>
                                          </p:spTgt>
                                        </p:tgtEl>
                                        <p:attrNameLst>
                                          <p:attrName>style.visibility</p:attrName>
                                        </p:attrNameLst>
                                      </p:cBhvr>
                                      <p:to>
                                        <p:strVal val="visible"/>
                                      </p:to>
                                    </p:set>
                                    <p:animEffect transition="in" filter="fade">
                                      <p:cBhvr>
                                        <p:cTn id="43" dur="500"/>
                                        <p:tgtEl>
                                          <p:spTgt spid="3">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1" grpId="0"/>
      <p:bldP spid="22" grpId="0"/>
      <p:bldP spid="25" grpId="0"/>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Business demand for real-time apps</a:t>
            </a:r>
          </a:p>
        </p:txBody>
      </p:sp>
      <p:sp>
        <p:nvSpPr>
          <p:cNvPr id="6" name="Rectangle 5">
            <a:extLst>
              <a:ext uri="{FF2B5EF4-FFF2-40B4-BE49-F238E27FC236}">
                <a16:creationId xmlns:a16="http://schemas.microsoft.com/office/drawing/2014/main" id="{77112A55-578C-46BB-B7A3-7DDB55063D7E}"/>
              </a:ext>
            </a:extLst>
          </p:cNvPr>
          <p:cNvSpPr/>
          <p:nvPr/>
        </p:nvSpPr>
        <p:spPr>
          <a:xfrm>
            <a:off x="377194" y="1515065"/>
            <a:ext cx="11437612" cy="120952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11" name="Google Shape;74;p12">
            <a:extLst>
              <a:ext uri="{FF2B5EF4-FFF2-40B4-BE49-F238E27FC236}">
                <a16:creationId xmlns:a16="http://schemas.microsoft.com/office/drawing/2014/main" id="{C455230F-FBBD-496D-BAE4-B1C06F59738B}"/>
              </a:ext>
            </a:extLst>
          </p:cNvPr>
          <p:cNvSpPr txBox="1"/>
          <p:nvPr/>
        </p:nvSpPr>
        <p:spPr>
          <a:xfrm>
            <a:off x="438243" y="1598165"/>
            <a:ext cx="11315514" cy="1043322"/>
          </a:xfrm>
          <a:prstGeom prst="rect">
            <a:avLst/>
          </a:prstGeom>
          <a:noFill/>
          <a:ln>
            <a:noFill/>
          </a:ln>
        </p:spPr>
        <p:txBody>
          <a:bodyPr spcFirstLastPara="1" wrap="square" lIns="91425" tIns="45700" rIns="91425" bIns="45700" anchor="t" anchorCtr="0">
            <a:spAutoFit/>
          </a:bodyPr>
          <a:lstStyle/>
          <a:p>
            <a:pPr lvl="0" algn="ctr">
              <a:lnSpc>
                <a:spcPct val="90000"/>
              </a:lnSpc>
              <a:spcAft>
                <a:spcPts val="1800"/>
              </a:spcAft>
              <a:buClr>
                <a:schemeClr val="accent4"/>
              </a:buClr>
              <a:buSzPts val="2400"/>
            </a:pPr>
            <a:r>
              <a:rPr lang="en-US" sz="2800" b="1" dirty="0">
                <a:solidFill>
                  <a:schemeClr val="accent2">
                    <a:lumMod val="50000"/>
                    <a:lumOff val="50000"/>
                  </a:schemeClr>
                </a:solidFill>
                <a:latin typeface="Calibri" panose="020F0502020204030204" pitchFamily="34" charset="0"/>
                <a:ea typeface="Calibri"/>
                <a:cs typeface="Calibri" panose="020F0502020204030204" pitchFamily="34" charset="0"/>
                <a:sym typeface="Calibri"/>
              </a:rPr>
              <a:t>Digital Transformation</a:t>
            </a:r>
            <a:r>
              <a:rPr lang="en-US" sz="2800" b="1" dirty="0">
                <a:solidFill>
                  <a:srgbClr val="4A5A7A"/>
                </a:solidFill>
                <a:latin typeface="Calibri" panose="020F0502020204030204" pitchFamily="34" charset="0"/>
                <a:ea typeface="Calibri"/>
                <a:cs typeface="Calibri" panose="020F0502020204030204" pitchFamily="34" charset="0"/>
                <a:sym typeface="Calibri"/>
              </a:rPr>
              <a:t> </a:t>
            </a:r>
            <a:r>
              <a:rPr lang="en-US" sz="2400" dirty="0">
                <a:solidFill>
                  <a:srgbClr val="4A5A7A"/>
                </a:solidFill>
                <a:latin typeface="Calibri" panose="020F0502020204030204" pitchFamily="34" charset="0"/>
                <a:ea typeface="Calibri"/>
                <a:cs typeface="Calibri" panose="020F0502020204030204" pitchFamily="34" charset="0"/>
                <a:sym typeface="Calibri"/>
              </a:rPr>
              <a:t>will witness 16% CAGR growth through 2026, and over &gt; </a:t>
            </a:r>
            <a:r>
              <a:rPr lang="en-US" sz="2400" b="1" dirty="0">
                <a:solidFill>
                  <a:srgbClr val="4A5A7A"/>
                </a:solidFill>
                <a:latin typeface="Calibri" panose="020F0502020204030204" pitchFamily="34" charset="0"/>
                <a:ea typeface="Calibri"/>
                <a:cs typeface="Calibri" panose="020F0502020204030204" pitchFamily="34" charset="0"/>
                <a:sym typeface="Calibri"/>
              </a:rPr>
              <a:t>50% of use cases will leverage AI </a:t>
            </a:r>
            <a:r>
              <a:rPr lang="en-US" sz="2400" dirty="0">
                <a:solidFill>
                  <a:srgbClr val="4A5A7A"/>
                </a:solidFill>
                <a:latin typeface="Calibri" panose="020F0502020204030204" pitchFamily="34" charset="0"/>
                <a:ea typeface="Calibri"/>
                <a:cs typeface="Calibri" panose="020F0502020204030204" pitchFamily="34" charset="0"/>
                <a:sym typeface="Calibri"/>
              </a:rPr>
              <a:t>and need </a:t>
            </a:r>
            <a:r>
              <a:rPr lang="en-US" sz="2400" b="1" dirty="0">
                <a:solidFill>
                  <a:srgbClr val="4A5A7A"/>
                </a:solidFill>
                <a:latin typeface="Calibri" panose="020F0502020204030204" pitchFamily="34" charset="0"/>
                <a:ea typeface="Calibri"/>
                <a:cs typeface="Calibri" panose="020F0502020204030204" pitchFamily="34" charset="0"/>
                <a:sym typeface="Calibri"/>
              </a:rPr>
              <a:t>real-time inference</a:t>
            </a:r>
          </a:p>
        </p:txBody>
      </p:sp>
      <p:sp>
        <p:nvSpPr>
          <p:cNvPr id="16" name="Rectangle 15">
            <a:extLst>
              <a:ext uri="{FF2B5EF4-FFF2-40B4-BE49-F238E27FC236}">
                <a16:creationId xmlns:a16="http://schemas.microsoft.com/office/drawing/2014/main" id="{62C00294-892A-43E2-8BDE-13E858B4B712}"/>
              </a:ext>
            </a:extLst>
          </p:cNvPr>
          <p:cNvSpPr/>
          <p:nvPr/>
        </p:nvSpPr>
        <p:spPr>
          <a:xfrm>
            <a:off x="377191" y="2923891"/>
            <a:ext cx="2756033" cy="1209523"/>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17" name="Google Shape;74;p12">
            <a:extLst>
              <a:ext uri="{FF2B5EF4-FFF2-40B4-BE49-F238E27FC236}">
                <a16:creationId xmlns:a16="http://schemas.microsoft.com/office/drawing/2014/main" id="{D8B6901D-D7E1-4168-89E1-7885B8057DB0}"/>
              </a:ext>
            </a:extLst>
          </p:cNvPr>
          <p:cNvSpPr txBox="1"/>
          <p:nvPr/>
        </p:nvSpPr>
        <p:spPr>
          <a:xfrm>
            <a:off x="382799" y="3059469"/>
            <a:ext cx="2756033" cy="1264921"/>
          </a:xfrm>
          <a:prstGeom prst="rect">
            <a:avLst/>
          </a:prstGeom>
          <a:noFill/>
          <a:ln>
            <a:noFill/>
          </a:ln>
        </p:spPr>
        <p:txBody>
          <a:bodyPr spcFirstLastPara="1" wrap="square" lIns="91425" tIns="45700" rIns="91425" bIns="45700" anchor="t" anchorCtr="0">
            <a:spAutoFit/>
          </a:bodyPr>
          <a:lstStyle/>
          <a:p>
            <a:pPr lvl="0" algn="ctr">
              <a:lnSpc>
                <a:spcPct val="90000"/>
              </a:lnSpc>
              <a:spcAft>
                <a:spcPts val="1800"/>
              </a:spcAft>
              <a:buClr>
                <a:schemeClr val="accent4"/>
              </a:buClr>
              <a:buSzPts val="2400"/>
            </a:pPr>
            <a:r>
              <a:rPr lang="en-US" sz="3200" b="1" dirty="0">
                <a:solidFill>
                  <a:schemeClr val="accent2">
                    <a:lumMod val="50000"/>
                    <a:lumOff val="50000"/>
                  </a:schemeClr>
                </a:solidFill>
                <a:latin typeface="Calibri" panose="020F0502020204030204" pitchFamily="34" charset="0"/>
                <a:ea typeface="Calibri"/>
                <a:cs typeface="Calibri" panose="020F0502020204030204" pitchFamily="34" charset="0"/>
                <a:sym typeface="Calibri"/>
              </a:rPr>
              <a:t>89% </a:t>
            </a:r>
            <a:r>
              <a:rPr lang="en-US" dirty="0">
                <a:solidFill>
                  <a:schemeClr val="dk1"/>
                </a:solidFill>
                <a:latin typeface="Calibri" panose="020F0502020204030204" pitchFamily="34" charset="0"/>
                <a:ea typeface="Calibri"/>
                <a:cs typeface="Calibri" panose="020F0502020204030204" pitchFamily="34" charset="0"/>
                <a:sym typeface="Calibri"/>
              </a:rPr>
              <a:t>of AI adopters want to perform </a:t>
            </a:r>
            <a:r>
              <a:rPr lang="en-US" b="1" dirty="0">
                <a:solidFill>
                  <a:schemeClr val="dk1"/>
                </a:solidFill>
                <a:latin typeface="Calibri" panose="020F0502020204030204" pitchFamily="34" charset="0"/>
                <a:ea typeface="Calibri"/>
                <a:cs typeface="Calibri" panose="020F0502020204030204" pitchFamily="34" charset="0"/>
                <a:sym typeface="Calibri"/>
              </a:rPr>
              <a:t>real-time inference</a:t>
            </a:r>
            <a:endParaRPr lang="en-US" sz="2000" b="1"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 name="Rectangle 17">
            <a:extLst>
              <a:ext uri="{FF2B5EF4-FFF2-40B4-BE49-F238E27FC236}">
                <a16:creationId xmlns:a16="http://schemas.microsoft.com/office/drawing/2014/main" id="{672163D7-0F66-4720-92A8-274F7D33C34B}"/>
              </a:ext>
            </a:extLst>
          </p:cNvPr>
          <p:cNvSpPr/>
          <p:nvPr/>
        </p:nvSpPr>
        <p:spPr>
          <a:xfrm>
            <a:off x="3271053" y="2923891"/>
            <a:ext cx="2756033" cy="1209523"/>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19" name="Google Shape;74;p12">
            <a:extLst>
              <a:ext uri="{FF2B5EF4-FFF2-40B4-BE49-F238E27FC236}">
                <a16:creationId xmlns:a16="http://schemas.microsoft.com/office/drawing/2014/main" id="{9B15D7DE-6EE5-4BDE-9BDA-1DAB6E07C5C0}"/>
              </a:ext>
            </a:extLst>
          </p:cNvPr>
          <p:cNvSpPr txBox="1"/>
          <p:nvPr/>
        </p:nvSpPr>
        <p:spPr>
          <a:xfrm>
            <a:off x="3271052" y="3042267"/>
            <a:ext cx="2756033" cy="1015622"/>
          </a:xfrm>
          <a:prstGeom prst="rect">
            <a:avLst/>
          </a:prstGeom>
          <a:noFill/>
          <a:ln>
            <a:noFill/>
          </a:ln>
        </p:spPr>
        <p:txBody>
          <a:bodyPr spcFirstLastPara="1" wrap="square" lIns="91425" tIns="45700" rIns="91425" bIns="45700" anchor="t" anchorCtr="0">
            <a:spAutoFit/>
          </a:bodyPr>
          <a:lstStyle/>
          <a:p>
            <a:pPr lvl="0" algn="ctr">
              <a:lnSpc>
                <a:spcPct val="90000"/>
              </a:lnSpc>
              <a:spcAft>
                <a:spcPts val="1800"/>
              </a:spcAft>
              <a:buClr>
                <a:schemeClr val="accent4"/>
              </a:buClr>
              <a:buSzPts val="2400"/>
            </a:pPr>
            <a:r>
              <a:rPr lang="en-US" sz="3200" b="1" dirty="0">
                <a:solidFill>
                  <a:schemeClr val="accent2">
                    <a:lumMod val="50000"/>
                    <a:lumOff val="50000"/>
                  </a:schemeClr>
                </a:solidFill>
                <a:latin typeface="Calibri" panose="020F0502020204030204" pitchFamily="34" charset="0"/>
                <a:ea typeface="Calibri"/>
                <a:cs typeface="Calibri" panose="020F0502020204030204" pitchFamily="34" charset="0"/>
                <a:sym typeface="Calibri"/>
              </a:rPr>
              <a:t>36% </a:t>
            </a:r>
            <a:r>
              <a:rPr lang="en-US" dirty="0">
                <a:solidFill>
                  <a:schemeClr val="dk1"/>
                </a:solidFill>
                <a:latin typeface="Calibri" panose="020F0502020204030204" pitchFamily="34" charset="0"/>
                <a:ea typeface="Calibri"/>
                <a:cs typeface="Calibri" panose="020F0502020204030204" pitchFamily="34" charset="0"/>
                <a:sym typeface="Calibri"/>
              </a:rPr>
              <a:t>say </a:t>
            </a:r>
            <a:r>
              <a:rPr lang="en-US" b="1" dirty="0">
                <a:solidFill>
                  <a:schemeClr val="dk1"/>
                </a:solidFill>
                <a:latin typeface="Calibri" panose="020F0502020204030204" pitchFamily="34" charset="0"/>
                <a:ea typeface="Calibri"/>
                <a:cs typeface="Calibri" panose="020F0502020204030204" pitchFamily="34" charset="0"/>
                <a:sym typeface="Calibri"/>
              </a:rPr>
              <a:t>storage is not fast enough</a:t>
            </a:r>
            <a:endParaRPr lang="en-US" sz="20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0" name="Rectangle 19">
            <a:extLst>
              <a:ext uri="{FF2B5EF4-FFF2-40B4-BE49-F238E27FC236}">
                <a16:creationId xmlns:a16="http://schemas.microsoft.com/office/drawing/2014/main" id="{0A96E3A4-056C-4DD6-AD47-AE8C6C951F60}"/>
              </a:ext>
            </a:extLst>
          </p:cNvPr>
          <p:cNvSpPr/>
          <p:nvPr/>
        </p:nvSpPr>
        <p:spPr>
          <a:xfrm>
            <a:off x="6164913" y="2912709"/>
            <a:ext cx="2756033" cy="1209523"/>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21" name="Google Shape;74;p12">
            <a:extLst>
              <a:ext uri="{FF2B5EF4-FFF2-40B4-BE49-F238E27FC236}">
                <a16:creationId xmlns:a16="http://schemas.microsoft.com/office/drawing/2014/main" id="{F961E9F4-6B43-444D-8E31-70DD728BD87F}"/>
              </a:ext>
            </a:extLst>
          </p:cNvPr>
          <p:cNvSpPr txBox="1"/>
          <p:nvPr/>
        </p:nvSpPr>
        <p:spPr>
          <a:xfrm>
            <a:off x="6164913" y="3005886"/>
            <a:ext cx="2756033" cy="1264921"/>
          </a:xfrm>
          <a:prstGeom prst="rect">
            <a:avLst/>
          </a:prstGeom>
          <a:noFill/>
          <a:ln>
            <a:noFill/>
          </a:ln>
        </p:spPr>
        <p:txBody>
          <a:bodyPr spcFirstLastPara="1" wrap="square" lIns="91425" tIns="45700" rIns="91425" bIns="45700" anchor="t" anchorCtr="0">
            <a:spAutoFit/>
          </a:bodyPr>
          <a:lstStyle/>
          <a:p>
            <a:pPr lvl="0" algn="ctr">
              <a:lnSpc>
                <a:spcPct val="90000"/>
              </a:lnSpc>
              <a:spcAft>
                <a:spcPts val="1800"/>
              </a:spcAft>
              <a:buClr>
                <a:schemeClr val="accent4"/>
              </a:buClr>
              <a:buSzPts val="2400"/>
            </a:pPr>
            <a:r>
              <a:rPr lang="en-US" sz="3200" b="1" dirty="0">
                <a:solidFill>
                  <a:schemeClr val="accent2">
                    <a:lumMod val="50000"/>
                    <a:lumOff val="50000"/>
                  </a:schemeClr>
                </a:solidFill>
                <a:latin typeface="Calibri" panose="020F0502020204030204" pitchFamily="34" charset="0"/>
                <a:ea typeface="Calibri"/>
                <a:cs typeface="Calibri" panose="020F0502020204030204" pitchFamily="34" charset="0"/>
                <a:sym typeface="Calibri"/>
              </a:rPr>
              <a:t>30% </a:t>
            </a:r>
            <a:r>
              <a:rPr lang="en-US" dirty="0">
                <a:solidFill>
                  <a:schemeClr val="dk1"/>
                </a:solidFill>
                <a:latin typeface="Calibri" panose="020F0502020204030204" pitchFamily="34" charset="0"/>
                <a:ea typeface="Calibri"/>
                <a:cs typeface="Calibri" panose="020F0502020204030204" pitchFamily="34" charset="0"/>
                <a:sym typeface="Calibri"/>
              </a:rPr>
              <a:t>say </a:t>
            </a:r>
            <a:r>
              <a:rPr lang="en-US" b="1" dirty="0">
                <a:solidFill>
                  <a:schemeClr val="dk1"/>
                </a:solidFill>
                <a:latin typeface="Calibri" panose="020F0502020204030204" pitchFamily="34" charset="0"/>
                <a:ea typeface="Calibri"/>
                <a:cs typeface="Calibri" panose="020F0502020204030204" pitchFamily="34" charset="0"/>
                <a:sym typeface="Calibri"/>
              </a:rPr>
              <a:t>data locality </a:t>
            </a:r>
            <a:r>
              <a:rPr lang="en-US" dirty="0">
                <a:solidFill>
                  <a:schemeClr val="dk1"/>
                </a:solidFill>
                <a:latin typeface="Calibri" panose="020F0502020204030204" pitchFamily="34" charset="0"/>
                <a:ea typeface="Calibri"/>
                <a:cs typeface="Calibri" panose="020F0502020204030204" pitchFamily="34" charset="0"/>
                <a:sym typeface="Calibri"/>
              </a:rPr>
              <a:t>prevents real-time inference</a:t>
            </a:r>
            <a:endParaRPr lang="en-US" sz="20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2" name="Rectangle 21">
            <a:extLst>
              <a:ext uri="{FF2B5EF4-FFF2-40B4-BE49-F238E27FC236}">
                <a16:creationId xmlns:a16="http://schemas.microsoft.com/office/drawing/2014/main" id="{1C97A3A3-FBF1-44B3-9CCE-98ACE963E720}"/>
              </a:ext>
            </a:extLst>
          </p:cNvPr>
          <p:cNvSpPr/>
          <p:nvPr/>
        </p:nvSpPr>
        <p:spPr>
          <a:xfrm>
            <a:off x="9058773" y="2907739"/>
            <a:ext cx="2756033" cy="1209523"/>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23" name="Google Shape;74;p12">
            <a:extLst>
              <a:ext uri="{FF2B5EF4-FFF2-40B4-BE49-F238E27FC236}">
                <a16:creationId xmlns:a16="http://schemas.microsoft.com/office/drawing/2014/main" id="{B5B6EB86-D513-4FBC-AC01-4763C81A7DB3}"/>
              </a:ext>
            </a:extLst>
          </p:cNvPr>
          <p:cNvSpPr txBox="1"/>
          <p:nvPr/>
        </p:nvSpPr>
        <p:spPr>
          <a:xfrm>
            <a:off x="9058772" y="3005886"/>
            <a:ext cx="2756033" cy="1264921"/>
          </a:xfrm>
          <a:prstGeom prst="rect">
            <a:avLst/>
          </a:prstGeom>
          <a:noFill/>
          <a:ln>
            <a:noFill/>
          </a:ln>
        </p:spPr>
        <p:txBody>
          <a:bodyPr spcFirstLastPara="1" wrap="square" lIns="91425" tIns="45700" rIns="91425" bIns="45700" anchor="t" anchorCtr="0">
            <a:spAutoFit/>
          </a:bodyPr>
          <a:lstStyle/>
          <a:p>
            <a:pPr lvl="0" algn="ctr">
              <a:lnSpc>
                <a:spcPct val="90000"/>
              </a:lnSpc>
              <a:spcAft>
                <a:spcPts val="1800"/>
              </a:spcAft>
              <a:buClr>
                <a:schemeClr val="accent4"/>
              </a:buClr>
              <a:buSzPts val="2400"/>
            </a:pPr>
            <a:r>
              <a:rPr lang="en-US" sz="3200" b="1" dirty="0">
                <a:solidFill>
                  <a:schemeClr val="accent2">
                    <a:lumMod val="50000"/>
                    <a:lumOff val="50000"/>
                  </a:schemeClr>
                </a:solidFill>
                <a:latin typeface="Calibri" panose="020F0502020204030204" pitchFamily="34" charset="0"/>
                <a:ea typeface="Calibri"/>
                <a:cs typeface="Calibri" panose="020F0502020204030204" pitchFamily="34" charset="0"/>
                <a:sym typeface="Calibri"/>
              </a:rPr>
              <a:t>$14B </a:t>
            </a:r>
            <a:r>
              <a:rPr lang="en-US" dirty="0">
                <a:solidFill>
                  <a:schemeClr val="dk1"/>
                </a:solidFill>
                <a:latin typeface="Calibri" panose="020F0502020204030204" pitchFamily="34" charset="0"/>
                <a:ea typeface="Calibri"/>
                <a:cs typeface="Calibri" panose="020F0502020204030204" pitchFamily="34" charset="0"/>
                <a:sym typeface="Calibri"/>
              </a:rPr>
              <a:t>forecasted business opportunity in </a:t>
            </a:r>
            <a:r>
              <a:rPr lang="en-US" b="1" dirty="0">
                <a:solidFill>
                  <a:schemeClr val="dk1"/>
                </a:solidFill>
                <a:latin typeface="Calibri" panose="020F0502020204030204" pitchFamily="34" charset="0"/>
                <a:ea typeface="Calibri"/>
                <a:cs typeface="Calibri" panose="020F0502020204030204" pitchFamily="34" charset="0"/>
                <a:sym typeface="Calibri"/>
              </a:rPr>
              <a:t>2025</a:t>
            </a:r>
            <a:r>
              <a:rPr lang="en-US" dirty="0">
                <a:solidFill>
                  <a:schemeClr val="dk1"/>
                </a:solidFill>
                <a:latin typeface="Calibri" panose="020F0502020204030204" pitchFamily="34" charset="0"/>
                <a:ea typeface="Calibri"/>
                <a:cs typeface="Calibri" panose="020F0502020204030204" pitchFamily="34" charset="0"/>
                <a:sym typeface="Calibri"/>
              </a:rPr>
              <a:t> </a:t>
            </a:r>
            <a:endParaRPr lang="en-US" sz="20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 name="Rectangle 23">
            <a:extLst>
              <a:ext uri="{FF2B5EF4-FFF2-40B4-BE49-F238E27FC236}">
                <a16:creationId xmlns:a16="http://schemas.microsoft.com/office/drawing/2014/main" id="{22B3AEA9-0AD5-42D0-ACAF-6D4FD49FFF8E}"/>
              </a:ext>
            </a:extLst>
          </p:cNvPr>
          <p:cNvSpPr/>
          <p:nvPr/>
        </p:nvSpPr>
        <p:spPr>
          <a:xfrm>
            <a:off x="371589" y="4300413"/>
            <a:ext cx="11437612" cy="183275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25" name="Google Shape;74;p12">
            <a:extLst>
              <a:ext uri="{FF2B5EF4-FFF2-40B4-BE49-F238E27FC236}">
                <a16:creationId xmlns:a16="http://schemas.microsoft.com/office/drawing/2014/main" id="{B7B1260A-8435-4A78-AD56-0B8CAB10A6B6}"/>
              </a:ext>
            </a:extLst>
          </p:cNvPr>
          <p:cNvSpPr txBox="1"/>
          <p:nvPr/>
        </p:nvSpPr>
        <p:spPr>
          <a:xfrm>
            <a:off x="493687" y="4414713"/>
            <a:ext cx="11315514" cy="1883552"/>
          </a:xfrm>
          <a:prstGeom prst="rect">
            <a:avLst/>
          </a:prstGeom>
          <a:noFill/>
          <a:ln>
            <a:noFill/>
          </a:ln>
        </p:spPr>
        <p:txBody>
          <a:bodyPr spcFirstLastPara="1" wrap="square" lIns="91425" tIns="45700" rIns="91425" bIns="45700" anchor="t" anchorCtr="0">
            <a:spAutoFit/>
          </a:bodyPr>
          <a:lstStyle/>
          <a:p>
            <a:pPr lvl="0" algn="ctr">
              <a:lnSpc>
                <a:spcPct val="90000"/>
              </a:lnSpc>
              <a:spcAft>
                <a:spcPts val="1800"/>
              </a:spcAft>
              <a:buClr>
                <a:schemeClr val="accent4"/>
              </a:buClr>
              <a:buSzPts val="2400"/>
            </a:pPr>
            <a:r>
              <a:rPr lang="en-US" sz="2400" b="1" dirty="0">
                <a:solidFill>
                  <a:srgbClr val="4A5A7A"/>
                </a:solidFill>
                <a:latin typeface="Calibri" panose="020F0502020204030204" pitchFamily="34" charset="0"/>
                <a:ea typeface="Calibri"/>
                <a:cs typeface="Calibri" panose="020F0502020204030204" pitchFamily="34" charset="0"/>
                <a:sym typeface="Calibri"/>
              </a:rPr>
              <a:t>Problem Statement</a:t>
            </a:r>
            <a:r>
              <a:rPr lang="en-US" sz="2400" dirty="0">
                <a:solidFill>
                  <a:srgbClr val="4A5A7A"/>
                </a:solidFill>
                <a:latin typeface="Calibri" panose="020F0502020204030204" pitchFamily="34" charset="0"/>
                <a:ea typeface="Calibri"/>
                <a:cs typeface="Calibri" panose="020F0502020204030204" pitchFamily="34" charset="0"/>
                <a:sym typeface="Calibri"/>
              </a:rPr>
              <a:t>: Operationalizing AI and ML is still challenging, and majority of the time is spent building out architecture and preparing data versus building models.  </a:t>
            </a:r>
          </a:p>
          <a:p>
            <a:pPr lvl="0" algn="ctr">
              <a:lnSpc>
                <a:spcPct val="90000"/>
              </a:lnSpc>
              <a:spcAft>
                <a:spcPts val="1800"/>
              </a:spcAft>
              <a:buClr>
                <a:schemeClr val="accent4"/>
              </a:buClr>
              <a:buSzPts val="2400"/>
            </a:pPr>
            <a:r>
              <a:rPr lang="en-US" sz="2400" dirty="0">
                <a:solidFill>
                  <a:srgbClr val="4A5A7A"/>
                </a:solidFill>
                <a:latin typeface="Calibri" panose="020F0502020204030204" pitchFamily="34" charset="0"/>
                <a:ea typeface="Calibri"/>
                <a:cs typeface="Calibri" panose="020F0502020204030204" pitchFamily="34" charset="0"/>
                <a:sym typeface="Calibri"/>
              </a:rPr>
              <a:t>“</a:t>
            </a:r>
            <a:r>
              <a:rPr lang="en-US" sz="2400" i="1" dirty="0">
                <a:solidFill>
                  <a:srgbClr val="4A5A7A"/>
                </a:solidFill>
                <a:latin typeface="Calibri" panose="020F0502020204030204" pitchFamily="34" charset="0"/>
                <a:ea typeface="Calibri"/>
                <a:cs typeface="Calibri" panose="020F0502020204030204" pitchFamily="34" charset="0"/>
                <a:sym typeface="Calibri"/>
              </a:rPr>
              <a:t>Previously, ML practitioners at Airbnb spent roughly </a:t>
            </a:r>
            <a:r>
              <a:rPr lang="en-US" sz="2400" b="1" i="1" dirty="0">
                <a:solidFill>
                  <a:srgbClr val="4A5A7A"/>
                </a:solidFill>
                <a:latin typeface="Calibri" panose="020F0502020204030204" pitchFamily="34" charset="0"/>
                <a:ea typeface="Calibri"/>
                <a:cs typeface="Calibri" panose="020F0502020204030204" pitchFamily="34" charset="0"/>
                <a:sym typeface="Calibri"/>
              </a:rPr>
              <a:t>60% of their time </a:t>
            </a:r>
            <a:r>
              <a:rPr lang="en-US" sz="2400" i="1" dirty="0">
                <a:solidFill>
                  <a:srgbClr val="4A5A7A"/>
                </a:solidFill>
                <a:latin typeface="Calibri" panose="020F0502020204030204" pitchFamily="34" charset="0"/>
                <a:ea typeface="Calibri"/>
                <a:cs typeface="Calibri" panose="020F0502020204030204" pitchFamily="34" charset="0"/>
                <a:sym typeface="Calibri"/>
              </a:rPr>
              <a:t>on </a:t>
            </a:r>
            <a:r>
              <a:rPr lang="en-US" sz="2400" b="1" i="1" dirty="0">
                <a:solidFill>
                  <a:srgbClr val="4A5A7A"/>
                </a:solidFill>
                <a:latin typeface="Calibri" panose="020F0502020204030204" pitchFamily="34" charset="0"/>
                <a:ea typeface="Calibri"/>
                <a:cs typeface="Calibri" panose="020F0502020204030204" pitchFamily="34" charset="0"/>
                <a:sym typeface="Calibri"/>
              </a:rPr>
              <a:t>collecting</a:t>
            </a:r>
            <a:r>
              <a:rPr lang="en-US" sz="2400" i="1" dirty="0">
                <a:solidFill>
                  <a:srgbClr val="4A5A7A"/>
                </a:solidFill>
                <a:latin typeface="Calibri" panose="020F0502020204030204" pitchFamily="34" charset="0"/>
                <a:ea typeface="Calibri"/>
                <a:cs typeface="Calibri" panose="020F0502020204030204" pitchFamily="34" charset="0"/>
                <a:sym typeface="Calibri"/>
              </a:rPr>
              <a:t> and </a:t>
            </a:r>
            <a:r>
              <a:rPr lang="en-US" sz="2400" b="1" i="1" dirty="0">
                <a:solidFill>
                  <a:srgbClr val="4A5A7A"/>
                </a:solidFill>
                <a:latin typeface="Calibri" panose="020F0502020204030204" pitchFamily="34" charset="0"/>
                <a:ea typeface="Calibri"/>
                <a:cs typeface="Calibri" panose="020F0502020204030204" pitchFamily="34" charset="0"/>
                <a:sym typeface="Calibri"/>
              </a:rPr>
              <a:t>writing</a:t>
            </a:r>
            <a:r>
              <a:rPr lang="en-US" sz="2400" i="1" dirty="0">
                <a:solidFill>
                  <a:srgbClr val="4A5A7A"/>
                </a:solidFill>
                <a:latin typeface="Calibri" panose="020F0502020204030204" pitchFamily="34" charset="0"/>
                <a:ea typeface="Calibri"/>
                <a:cs typeface="Calibri" panose="020F0502020204030204" pitchFamily="34" charset="0"/>
                <a:sym typeface="Calibri"/>
              </a:rPr>
              <a:t> </a:t>
            </a:r>
            <a:r>
              <a:rPr lang="en-US" sz="2400" b="1" i="1" dirty="0">
                <a:solidFill>
                  <a:srgbClr val="4A5A7A"/>
                </a:solidFill>
                <a:latin typeface="Calibri" panose="020F0502020204030204" pitchFamily="34" charset="0"/>
                <a:ea typeface="Calibri"/>
                <a:cs typeface="Calibri" panose="020F0502020204030204" pitchFamily="34" charset="0"/>
                <a:sym typeface="Calibri"/>
              </a:rPr>
              <a:t>transformations</a:t>
            </a:r>
            <a:r>
              <a:rPr lang="en-US" sz="2400" i="1" dirty="0">
                <a:solidFill>
                  <a:srgbClr val="4A5A7A"/>
                </a:solidFill>
                <a:latin typeface="Calibri" panose="020F0502020204030204" pitchFamily="34" charset="0"/>
                <a:ea typeface="Calibri"/>
                <a:cs typeface="Calibri" panose="020F0502020204030204" pitchFamily="34" charset="0"/>
                <a:sym typeface="Calibri"/>
              </a:rPr>
              <a:t> for machine learning tasks</a:t>
            </a:r>
            <a:r>
              <a:rPr lang="en-US" sz="2400" dirty="0">
                <a:solidFill>
                  <a:srgbClr val="4A5A7A"/>
                </a:solidFill>
                <a:latin typeface="Calibri" panose="020F0502020204030204" pitchFamily="34" charset="0"/>
                <a:ea typeface="Calibri"/>
                <a:cs typeface="Calibri" panose="020F0502020204030204" pitchFamily="34" charset="0"/>
                <a:sym typeface="Calibri"/>
              </a:rPr>
              <a:t>.” — Airbnb</a:t>
            </a:r>
          </a:p>
        </p:txBody>
      </p:sp>
    </p:spTree>
    <p:extLst>
      <p:ext uri="{BB962C8B-B14F-4D97-AF65-F5344CB8AC3E}">
        <p14:creationId xmlns:p14="http://schemas.microsoft.com/office/powerpoint/2010/main" val="4208661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p:bldP spid="20" grpId="0" animBg="1"/>
      <p:bldP spid="21" grpId="0"/>
      <p:bldP spid="22" grpId="0" animBg="1"/>
      <p:bldP spid="23" grpId="0"/>
      <p:bldP spid="24"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Why real-time?</a:t>
            </a:r>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a:xfrm>
            <a:off x="838197" y="1435331"/>
            <a:ext cx="10829691" cy="1325563"/>
          </a:xfrm>
        </p:spPr>
        <p:txBody>
          <a:bodyPr>
            <a:normAutofit fontScale="92500"/>
          </a:bodyPr>
          <a:lstStyle/>
          <a:p>
            <a:r>
              <a:rPr lang="en-US" dirty="0"/>
              <a:t>Business is constantly evolving; companies need to adapt to change quickly</a:t>
            </a:r>
          </a:p>
          <a:p>
            <a:r>
              <a:rPr lang="en-US" dirty="0"/>
              <a:t>Acceleration of digital businesses resulting in</a:t>
            </a:r>
            <a:r>
              <a:rPr lang="en-US" dirty="0">
                <a:sym typeface="Wingdings" panose="05000000000000000000" pitchFamily="2" charset="2"/>
              </a:rPr>
              <a:t> more data from multiple channels</a:t>
            </a:r>
            <a:endParaRPr lang="en-US" dirty="0"/>
          </a:p>
        </p:txBody>
      </p:sp>
      <p:sp>
        <p:nvSpPr>
          <p:cNvPr id="4" name="Rectangle 3">
            <a:extLst>
              <a:ext uri="{FF2B5EF4-FFF2-40B4-BE49-F238E27FC236}">
                <a16:creationId xmlns:a16="http://schemas.microsoft.com/office/drawing/2014/main" id="{957B014D-E9BD-4C41-AD62-D73C551E6FB9}"/>
              </a:ext>
            </a:extLst>
          </p:cNvPr>
          <p:cNvSpPr/>
          <p:nvPr/>
        </p:nvSpPr>
        <p:spPr>
          <a:xfrm>
            <a:off x="838199" y="2983336"/>
            <a:ext cx="5257800" cy="327249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5" name="Rectangle 4">
            <a:extLst>
              <a:ext uri="{FF2B5EF4-FFF2-40B4-BE49-F238E27FC236}">
                <a16:creationId xmlns:a16="http://schemas.microsoft.com/office/drawing/2014/main" id="{F23C8F7C-E6C6-4607-A1DD-3D74543444F5}"/>
              </a:ext>
            </a:extLst>
          </p:cNvPr>
          <p:cNvSpPr/>
          <p:nvPr/>
        </p:nvSpPr>
        <p:spPr>
          <a:xfrm>
            <a:off x="6410092" y="2983336"/>
            <a:ext cx="5257800" cy="327249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6" name="Content Placeholder 2">
            <a:extLst>
              <a:ext uri="{FF2B5EF4-FFF2-40B4-BE49-F238E27FC236}">
                <a16:creationId xmlns:a16="http://schemas.microsoft.com/office/drawing/2014/main" id="{03E28CE1-7BDF-4FDA-930D-C2066EF082EA}"/>
              </a:ext>
            </a:extLst>
          </p:cNvPr>
          <p:cNvSpPr txBox="1">
            <a:spLocks/>
          </p:cNvSpPr>
          <p:nvPr/>
        </p:nvSpPr>
        <p:spPr>
          <a:xfrm>
            <a:off x="838198" y="3115177"/>
            <a:ext cx="5257799" cy="3140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t>Business Characteristics</a:t>
            </a:r>
          </a:p>
          <a:p>
            <a:pPr marL="0" indent="0" algn="ctr">
              <a:buFont typeface="Arial" panose="020B0604020202020204" pitchFamily="34" charset="0"/>
              <a:buNone/>
            </a:pPr>
            <a:endParaRPr lang="en-US" sz="2400" dirty="0"/>
          </a:p>
          <a:p>
            <a:pPr marL="0" indent="0" algn="ctr">
              <a:buFont typeface="Arial" panose="020B0604020202020204" pitchFamily="34" charset="0"/>
              <a:buNone/>
            </a:pPr>
            <a:r>
              <a:rPr lang="en-US" sz="2400" dirty="0"/>
              <a:t>Time sensitivity</a:t>
            </a:r>
          </a:p>
          <a:p>
            <a:pPr marL="0" indent="0" algn="ctr">
              <a:buFont typeface="Arial" panose="020B0604020202020204" pitchFamily="34" charset="0"/>
              <a:buNone/>
            </a:pPr>
            <a:r>
              <a:rPr lang="en-US" sz="2400" dirty="0"/>
              <a:t>Customer facing impact</a:t>
            </a:r>
          </a:p>
          <a:p>
            <a:pPr marL="0" indent="0" algn="ctr">
              <a:buFont typeface="Arial" panose="020B0604020202020204" pitchFamily="34" charset="0"/>
              <a:buNone/>
            </a:pPr>
            <a:r>
              <a:rPr lang="en-US" sz="2400" dirty="0"/>
              <a:t>Responsiveness to regulations</a:t>
            </a:r>
          </a:p>
          <a:p>
            <a:pPr marL="0" indent="0" algn="ctr">
              <a:buFont typeface="Arial" panose="020B0604020202020204" pitchFamily="34" charset="0"/>
              <a:buNone/>
            </a:pPr>
            <a:r>
              <a:rPr lang="en-US" sz="2400" dirty="0"/>
              <a:t>Adherence to business SLAs</a:t>
            </a:r>
          </a:p>
        </p:txBody>
      </p:sp>
      <p:sp>
        <p:nvSpPr>
          <p:cNvPr id="7" name="Content Placeholder 2">
            <a:extLst>
              <a:ext uri="{FF2B5EF4-FFF2-40B4-BE49-F238E27FC236}">
                <a16:creationId xmlns:a16="http://schemas.microsoft.com/office/drawing/2014/main" id="{39C22ACC-B5E4-486D-8A38-DCFEACACAA97}"/>
              </a:ext>
            </a:extLst>
          </p:cNvPr>
          <p:cNvSpPr txBox="1">
            <a:spLocks/>
          </p:cNvSpPr>
          <p:nvPr/>
        </p:nvSpPr>
        <p:spPr>
          <a:xfrm>
            <a:off x="6410090" y="3049256"/>
            <a:ext cx="5257799" cy="3140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t>Technical Requirements</a:t>
            </a:r>
          </a:p>
          <a:p>
            <a:pPr marL="0" indent="0" algn="ctr">
              <a:buFont typeface="Arial" panose="020B0604020202020204" pitchFamily="34" charset="0"/>
              <a:buNone/>
            </a:pPr>
            <a:endParaRPr lang="en-US" sz="2400" dirty="0"/>
          </a:p>
          <a:p>
            <a:pPr marL="0" indent="0" algn="ctr">
              <a:buFont typeface="Arial" panose="020B0604020202020204" pitchFamily="34" charset="0"/>
              <a:buNone/>
            </a:pPr>
            <a:r>
              <a:rPr lang="en-US" sz="2400" dirty="0"/>
              <a:t>Low-latency access to processing</a:t>
            </a:r>
          </a:p>
          <a:p>
            <a:pPr marL="0" indent="0" algn="ctr">
              <a:buFont typeface="Arial" panose="020B0604020202020204" pitchFamily="34" charset="0"/>
              <a:buNone/>
            </a:pPr>
            <a:r>
              <a:rPr lang="en-US" sz="2400" dirty="0"/>
              <a:t>Scalability: lots of requests &amp; processing Versioning</a:t>
            </a:r>
          </a:p>
          <a:p>
            <a:pPr marL="0" indent="0" algn="ctr">
              <a:buFont typeface="Arial" panose="020B0604020202020204" pitchFamily="34" charset="0"/>
              <a:buNone/>
            </a:pPr>
            <a:r>
              <a:rPr lang="en-US" sz="2400" dirty="0"/>
              <a:t>Access control</a:t>
            </a:r>
          </a:p>
          <a:p>
            <a:pPr marL="0" indent="0" algn="ctr">
              <a:buFont typeface="Arial" panose="020B0604020202020204" pitchFamily="34" charset="0"/>
              <a:buNone/>
            </a:pPr>
            <a:r>
              <a:rPr lang="en-US" sz="2400" dirty="0"/>
              <a:t>API driven </a:t>
            </a:r>
          </a:p>
        </p:txBody>
      </p:sp>
    </p:spTree>
    <p:extLst>
      <p:ext uri="{BB962C8B-B14F-4D97-AF65-F5344CB8AC3E}">
        <p14:creationId xmlns:p14="http://schemas.microsoft.com/office/powerpoint/2010/main" val="845477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p:txBody>
          <a:bodyPr/>
          <a:lstStyle/>
          <a:p>
            <a:r>
              <a:rPr lang="en-US" dirty="0"/>
              <a:t>Why real-time?</a:t>
            </a:r>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a:xfrm>
            <a:off x="838197" y="1435331"/>
            <a:ext cx="10829691" cy="1325563"/>
          </a:xfrm>
        </p:spPr>
        <p:txBody>
          <a:bodyPr>
            <a:normAutofit lnSpcReduction="10000"/>
          </a:bodyPr>
          <a:lstStyle/>
          <a:p>
            <a:r>
              <a:rPr lang="en-US" dirty="0"/>
              <a:t>Certain use cases truly require real-time due to higher degree of variability</a:t>
            </a:r>
          </a:p>
          <a:p>
            <a:r>
              <a:rPr lang="en-US" dirty="0"/>
              <a:t>Real-time ensures adaptability and business resilience  </a:t>
            </a:r>
          </a:p>
        </p:txBody>
      </p:sp>
      <p:sp>
        <p:nvSpPr>
          <p:cNvPr id="4" name="Rectangle 3">
            <a:extLst>
              <a:ext uri="{FF2B5EF4-FFF2-40B4-BE49-F238E27FC236}">
                <a16:creationId xmlns:a16="http://schemas.microsoft.com/office/drawing/2014/main" id="{957B014D-E9BD-4C41-AD62-D73C551E6FB9}"/>
              </a:ext>
            </a:extLst>
          </p:cNvPr>
          <p:cNvSpPr/>
          <p:nvPr/>
        </p:nvSpPr>
        <p:spPr>
          <a:xfrm>
            <a:off x="838199" y="2983336"/>
            <a:ext cx="5257800" cy="327249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5" name="Rectangle 4">
            <a:extLst>
              <a:ext uri="{FF2B5EF4-FFF2-40B4-BE49-F238E27FC236}">
                <a16:creationId xmlns:a16="http://schemas.microsoft.com/office/drawing/2014/main" id="{F23C8F7C-E6C6-4607-A1DD-3D74543444F5}"/>
              </a:ext>
            </a:extLst>
          </p:cNvPr>
          <p:cNvSpPr/>
          <p:nvPr/>
        </p:nvSpPr>
        <p:spPr>
          <a:xfrm>
            <a:off x="6410092" y="2983336"/>
            <a:ext cx="5257800" cy="327249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a:p>
        </p:txBody>
      </p:sp>
      <p:sp>
        <p:nvSpPr>
          <p:cNvPr id="6" name="Content Placeholder 2">
            <a:extLst>
              <a:ext uri="{FF2B5EF4-FFF2-40B4-BE49-F238E27FC236}">
                <a16:creationId xmlns:a16="http://schemas.microsoft.com/office/drawing/2014/main" id="{03E28CE1-7BDF-4FDA-930D-C2066EF082EA}"/>
              </a:ext>
            </a:extLst>
          </p:cNvPr>
          <p:cNvSpPr txBox="1">
            <a:spLocks/>
          </p:cNvSpPr>
          <p:nvPr/>
        </p:nvSpPr>
        <p:spPr>
          <a:xfrm>
            <a:off x="838198" y="3049255"/>
            <a:ext cx="5257799" cy="32065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t>Build based on known variance</a:t>
            </a:r>
          </a:p>
          <a:p>
            <a:pPr marL="0" indent="0" algn="ctr">
              <a:buFont typeface="Arial" panose="020B0604020202020204" pitchFamily="34" charset="0"/>
              <a:buNone/>
            </a:pPr>
            <a:endParaRPr lang="en-US" sz="2400" dirty="0"/>
          </a:p>
          <a:p>
            <a:pPr marL="0" indent="0" algn="ctr">
              <a:buFont typeface="Arial" panose="020B0604020202020204" pitchFamily="34" charset="0"/>
              <a:buNone/>
            </a:pPr>
            <a:r>
              <a:rPr lang="en-US" sz="2400" dirty="0"/>
              <a:t>Sales forecasting </a:t>
            </a:r>
          </a:p>
          <a:p>
            <a:pPr marL="0" indent="0" algn="ctr">
              <a:buFont typeface="Arial" panose="020B0604020202020204" pitchFamily="34" charset="0"/>
              <a:buNone/>
            </a:pPr>
            <a:r>
              <a:rPr lang="en-US" sz="2400" dirty="0"/>
              <a:t>Image classification</a:t>
            </a:r>
          </a:p>
          <a:p>
            <a:pPr marL="0" indent="0" algn="ctr">
              <a:buFont typeface="Arial" panose="020B0604020202020204" pitchFamily="34" charset="0"/>
              <a:buNone/>
            </a:pPr>
            <a:r>
              <a:rPr lang="en-US" sz="2400" dirty="0"/>
              <a:t>Predictive analytics</a:t>
            </a:r>
          </a:p>
          <a:p>
            <a:pPr marL="0" indent="0" algn="ctr">
              <a:buFont typeface="Arial" panose="020B0604020202020204" pitchFamily="34" charset="0"/>
              <a:buNone/>
            </a:pPr>
            <a:r>
              <a:rPr lang="en-US" sz="2400" dirty="0"/>
              <a:t>Pricing</a:t>
            </a:r>
          </a:p>
          <a:p>
            <a:pPr marL="0" indent="0" algn="ctr">
              <a:buFont typeface="Arial" panose="020B0604020202020204" pitchFamily="34" charset="0"/>
              <a:buNone/>
            </a:pPr>
            <a:endParaRPr lang="en-US" sz="2400" dirty="0"/>
          </a:p>
        </p:txBody>
      </p:sp>
      <p:sp>
        <p:nvSpPr>
          <p:cNvPr id="7" name="Content Placeholder 2">
            <a:extLst>
              <a:ext uri="{FF2B5EF4-FFF2-40B4-BE49-F238E27FC236}">
                <a16:creationId xmlns:a16="http://schemas.microsoft.com/office/drawing/2014/main" id="{39C22ACC-B5E4-486D-8A38-DCFEACACAA97}"/>
              </a:ext>
            </a:extLst>
          </p:cNvPr>
          <p:cNvSpPr txBox="1">
            <a:spLocks/>
          </p:cNvSpPr>
          <p:nvPr/>
        </p:nvSpPr>
        <p:spPr>
          <a:xfrm>
            <a:off x="6410090" y="3049256"/>
            <a:ext cx="5257799" cy="3140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t>Build based on the unknown variance</a:t>
            </a:r>
          </a:p>
          <a:p>
            <a:pPr marL="0" indent="0" algn="ctr">
              <a:buFont typeface="Arial" panose="020B0604020202020204" pitchFamily="34" charset="0"/>
              <a:buNone/>
            </a:pPr>
            <a:endParaRPr lang="en-US" sz="2400" dirty="0"/>
          </a:p>
          <a:p>
            <a:pPr marL="0" indent="0" algn="ctr">
              <a:buFont typeface="Arial" panose="020B0604020202020204" pitchFamily="34" charset="0"/>
              <a:buNone/>
            </a:pPr>
            <a:r>
              <a:rPr lang="en-US" sz="2400" dirty="0"/>
              <a:t>Fraud</a:t>
            </a:r>
          </a:p>
          <a:p>
            <a:pPr marL="0" indent="0" algn="ctr">
              <a:buFont typeface="Arial" panose="020B0604020202020204" pitchFamily="34" charset="0"/>
              <a:buNone/>
            </a:pPr>
            <a:r>
              <a:rPr lang="en-US" sz="2400" dirty="0"/>
              <a:t>Cybersecurity</a:t>
            </a:r>
          </a:p>
          <a:p>
            <a:pPr marL="0" indent="0" algn="ctr">
              <a:buFont typeface="Arial" panose="020B0604020202020204" pitchFamily="34" charset="0"/>
              <a:buNone/>
            </a:pPr>
            <a:r>
              <a:rPr lang="en-US" sz="2400" dirty="0"/>
              <a:t>New consumer usage patterns </a:t>
            </a:r>
          </a:p>
        </p:txBody>
      </p:sp>
    </p:spTree>
    <p:extLst>
      <p:ext uri="{BB962C8B-B14F-4D97-AF65-F5344CB8AC3E}">
        <p14:creationId xmlns:p14="http://schemas.microsoft.com/office/powerpoint/2010/main" val="27850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4" name="Rectangle 72">
            <a:extLst>
              <a:ext uri="{FF2B5EF4-FFF2-40B4-BE49-F238E27FC236}">
                <a16:creationId xmlns:a16="http://schemas.microsoft.com/office/drawing/2014/main" id="{26CAED0A-2A45-4C9C-BCDD-21A8A092C5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8A17BE-7EC6-40DB-ACDE-447AB0988EFE}"/>
              </a:ext>
            </a:extLst>
          </p:cNvPr>
          <p:cNvSpPr>
            <a:spLocks noGrp="1"/>
          </p:cNvSpPr>
          <p:nvPr>
            <p:ph type="title"/>
          </p:nvPr>
        </p:nvSpPr>
        <p:spPr>
          <a:xfrm>
            <a:off x="793662" y="386930"/>
            <a:ext cx="10066122" cy="1298448"/>
          </a:xfrm>
        </p:spPr>
        <p:txBody>
          <a:bodyPr anchor="b">
            <a:normAutofit/>
          </a:bodyPr>
          <a:lstStyle/>
          <a:p>
            <a:r>
              <a:rPr lang="en-US" sz="4800" dirty="0"/>
              <a:t>Why first principles?</a:t>
            </a:r>
          </a:p>
        </p:txBody>
      </p:sp>
      <p:sp>
        <p:nvSpPr>
          <p:cNvPr id="2055" name="Rectangle 7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6" name="Rectangle 7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7EF85A2-D3FC-4512-9A6B-0C172DCCCED3}"/>
              </a:ext>
            </a:extLst>
          </p:cNvPr>
          <p:cNvSpPr>
            <a:spLocks noGrp="1"/>
          </p:cNvSpPr>
          <p:nvPr>
            <p:ph idx="1"/>
          </p:nvPr>
        </p:nvSpPr>
        <p:spPr>
          <a:xfrm>
            <a:off x="793660" y="2599509"/>
            <a:ext cx="4160725" cy="3598989"/>
          </a:xfrm>
        </p:spPr>
        <p:txBody>
          <a:bodyPr anchor="ctr">
            <a:normAutofit/>
          </a:bodyPr>
          <a:lstStyle/>
          <a:p>
            <a:pPr marL="0" indent="0">
              <a:buNone/>
            </a:pPr>
            <a:r>
              <a:rPr lang="en-US" sz="1800" dirty="0"/>
              <a:t>The first principles approach to problem-solving is the act of </a:t>
            </a:r>
            <a:r>
              <a:rPr lang="en-US" sz="1800" b="1" dirty="0"/>
              <a:t>breaking a problem down </a:t>
            </a:r>
            <a:r>
              <a:rPr lang="en-US" sz="1800" dirty="0"/>
              <a:t>to the </a:t>
            </a:r>
            <a:r>
              <a:rPr lang="en-US" sz="1800" b="1" dirty="0"/>
              <a:t>fundamental parts </a:t>
            </a:r>
            <a:r>
              <a:rPr lang="en-US" sz="1800" dirty="0"/>
              <a:t>and building up from there. This method is well known to physicists dating back as far as the days of Aristotle.</a:t>
            </a:r>
          </a:p>
          <a:p>
            <a:pPr marL="0" indent="0">
              <a:buNone/>
            </a:pPr>
            <a:r>
              <a:rPr lang="en-US" sz="1800" i="1" dirty="0"/>
              <a:t> First principles is a physics way of looking at the world…what that really means is that you boil things down to the most fundamental truths…and then reason up from there…that takes a lot more mental energy </a:t>
            </a:r>
            <a:r>
              <a:rPr lang="en-US" sz="1800" dirty="0"/>
              <a:t>– Elon Musk</a:t>
            </a:r>
          </a:p>
        </p:txBody>
      </p:sp>
      <p:pic>
        <p:nvPicPr>
          <p:cNvPr id="2052" name="Picture 4" descr="Elon Musk in Van Gogh style Digital Art by Zdenek Moravek">
            <a:extLst>
              <a:ext uri="{FF2B5EF4-FFF2-40B4-BE49-F238E27FC236}">
                <a16:creationId xmlns:a16="http://schemas.microsoft.com/office/drawing/2014/main" id="{04B816FB-22E4-42A6-BF7B-5A6D57F5970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 b="5094"/>
          <a:stretch/>
        </p:blipFill>
        <p:spPr bwMode="auto">
          <a:xfrm>
            <a:off x="5418759" y="2559047"/>
            <a:ext cx="2741805" cy="363945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reek Archaeologist Says He Has Found Aristotle's Tomb - The New York Times">
            <a:extLst>
              <a:ext uri="{FF2B5EF4-FFF2-40B4-BE49-F238E27FC236}">
                <a16:creationId xmlns:a16="http://schemas.microsoft.com/office/drawing/2014/main" id="{ED7E6A63-3AF7-42D4-A55B-56EC653E805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768" r="4" b="4"/>
          <a:stretch/>
        </p:blipFill>
        <p:spPr bwMode="auto">
          <a:xfrm>
            <a:off x="8412616" y="2559047"/>
            <a:ext cx="2743620" cy="3639451"/>
          </a:xfrm>
          <a:prstGeom prst="rect">
            <a:avLst/>
          </a:prstGeom>
          <a:noFill/>
          <a:extLst>
            <a:ext uri="{909E8E84-426E-40DD-AFC4-6F175D3DCCD1}">
              <a14:hiddenFill xmlns:a14="http://schemas.microsoft.com/office/drawing/2010/main">
                <a:solidFill>
                  <a:srgbClr val="FFFFFF"/>
                </a:solidFill>
              </a14:hiddenFill>
            </a:ext>
          </a:extLst>
        </p:spPr>
      </p:pic>
      <p:sp>
        <p:nvSpPr>
          <p:cNvPr id="2057" name="Rectangle 78">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5342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18578-ADD3-4BAA-9E70-B5728CD4A3E4}"/>
              </a:ext>
            </a:extLst>
          </p:cNvPr>
          <p:cNvSpPr>
            <a:spLocks noGrp="1"/>
          </p:cNvSpPr>
          <p:nvPr>
            <p:ph type="title"/>
          </p:nvPr>
        </p:nvSpPr>
        <p:spPr/>
        <p:txBody>
          <a:bodyPr/>
          <a:lstStyle/>
          <a:p>
            <a:r>
              <a:rPr lang="en-US" dirty="0"/>
              <a:t>An Example for Operationalizing ML</a:t>
            </a:r>
          </a:p>
        </p:txBody>
      </p:sp>
      <p:sp>
        <p:nvSpPr>
          <p:cNvPr id="3" name="Content Placeholder 2">
            <a:extLst>
              <a:ext uri="{FF2B5EF4-FFF2-40B4-BE49-F238E27FC236}">
                <a16:creationId xmlns:a16="http://schemas.microsoft.com/office/drawing/2014/main" id="{D8CE1628-0D56-4597-B992-9299C4C9495A}"/>
              </a:ext>
            </a:extLst>
          </p:cNvPr>
          <p:cNvSpPr>
            <a:spLocks noGrp="1"/>
          </p:cNvSpPr>
          <p:nvPr>
            <p:ph idx="1"/>
          </p:nvPr>
        </p:nvSpPr>
        <p:spPr>
          <a:xfrm>
            <a:off x="4906561" y="2184737"/>
            <a:ext cx="811333" cy="379899"/>
          </a:xfrm>
        </p:spPr>
        <p:txBody>
          <a:bodyPr>
            <a:normAutofit/>
          </a:bodyPr>
          <a:lstStyle/>
          <a:p>
            <a:pPr marL="0" indent="0" algn="ctr">
              <a:buNone/>
            </a:pPr>
            <a:r>
              <a:rPr lang="en-US" sz="1600" dirty="0"/>
              <a:t>Why?</a:t>
            </a:r>
          </a:p>
        </p:txBody>
      </p:sp>
      <p:grpSp>
        <p:nvGrpSpPr>
          <p:cNvPr id="9" name="Group 8">
            <a:extLst>
              <a:ext uri="{FF2B5EF4-FFF2-40B4-BE49-F238E27FC236}">
                <a16:creationId xmlns:a16="http://schemas.microsoft.com/office/drawing/2014/main" id="{B2051CF4-E4B2-4C37-9FE4-777B72BD7F5E}"/>
              </a:ext>
            </a:extLst>
          </p:cNvPr>
          <p:cNvGrpSpPr/>
          <p:nvPr/>
        </p:nvGrpSpPr>
        <p:grpSpPr>
          <a:xfrm>
            <a:off x="838201" y="1528955"/>
            <a:ext cx="10904035" cy="557561"/>
            <a:chOff x="838200" y="2442117"/>
            <a:chExt cx="10904035" cy="557561"/>
          </a:xfrm>
        </p:grpSpPr>
        <p:sp>
          <p:nvSpPr>
            <p:cNvPr id="4" name="Rectangle 3">
              <a:extLst>
                <a:ext uri="{FF2B5EF4-FFF2-40B4-BE49-F238E27FC236}">
                  <a16:creationId xmlns:a16="http://schemas.microsoft.com/office/drawing/2014/main" id="{C6D63EBB-8B69-46B4-9C0A-B8351411B846}"/>
                </a:ext>
              </a:extLst>
            </p:cNvPr>
            <p:cNvSpPr/>
            <p:nvPr/>
          </p:nvSpPr>
          <p:spPr>
            <a:xfrm>
              <a:off x="838200" y="2442117"/>
              <a:ext cx="10904034" cy="5575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898989"/>
                  </a:solidFill>
                </a:ln>
              </a:endParaRPr>
            </a:p>
          </p:txBody>
        </p:sp>
        <p:sp>
          <p:nvSpPr>
            <p:cNvPr id="8" name="Content Placeholder 2">
              <a:extLst>
                <a:ext uri="{FF2B5EF4-FFF2-40B4-BE49-F238E27FC236}">
                  <a16:creationId xmlns:a16="http://schemas.microsoft.com/office/drawing/2014/main" id="{C9E161CC-BF17-41FB-93C6-9DEEA9A0C608}"/>
                </a:ext>
              </a:extLst>
            </p:cNvPr>
            <p:cNvSpPr txBox="1">
              <a:spLocks/>
            </p:cNvSpPr>
            <p:nvPr/>
          </p:nvSpPr>
          <p:spPr>
            <a:xfrm>
              <a:off x="838201" y="2488851"/>
              <a:ext cx="10904034" cy="493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t>Operationalizing ML (e.g. getting to production) is difficult</a:t>
              </a:r>
            </a:p>
          </p:txBody>
        </p:sp>
      </p:grpSp>
      <p:cxnSp>
        <p:nvCxnSpPr>
          <p:cNvPr id="11" name="Straight Arrow Connector 10">
            <a:extLst>
              <a:ext uri="{FF2B5EF4-FFF2-40B4-BE49-F238E27FC236}">
                <a16:creationId xmlns:a16="http://schemas.microsoft.com/office/drawing/2014/main" id="{3947CABB-F942-4F0F-8655-764ED3A0CA21}"/>
              </a:ext>
            </a:extLst>
          </p:cNvPr>
          <p:cNvCxnSpPr>
            <a:stCxn id="8" idx="2"/>
          </p:cNvCxnSpPr>
          <p:nvPr/>
        </p:nvCxnSpPr>
        <p:spPr>
          <a:xfrm flipH="1">
            <a:off x="6290218" y="2069518"/>
            <a:ext cx="1" cy="4550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DF2554BD-19AB-4C53-A67F-1A8FFA1F4EF2}"/>
              </a:ext>
            </a:extLst>
          </p:cNvPr>
          <p:cNvGrpSpPr/>
          <p:nvPr/>
        </p:nvGrpSpPr>
        <p:grpSpPr>
          <a:xfrm>
            <a:off x="838200" y="2580345"/>
            <a:ext cx="10904035" cy="557561"/>
            <a:chOff x="838200" y="2442117"/>
            <a:chExt cx="10904035" cy="557561"/>
          </a:xfrm>
        </p:grpSpPr>
        <p:sp>
          <p:nvSpPr>
            <p:cNvPr id="13" name="Rectangle 12">
              <a:extLst>
                <a:ext uri="{FF2B5EF4-FFF2-40B4-BE49-F238E27FC236}">
                  <a16:creationId xmlns:a16="http://schemas.microsoft.com/office/drawing/2014/main" id="{12986178-D37D-40A2-99A5-6A4D7BA06F6C}"/>
                </a:ext>
              </a:extLst>
            </p:cNvPr>
            <p:cNvSpPr/>
            <p:nvPr/>
          </p:nvSpPr>
          <p:spPr>
            <a:xfrm>
              <a:off x="838200" y="2442117"/>
              <a:ext cx="10904034" cy="5575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898989"/>
                  </a:solidFill>
                </a:ln>
              </a:endParaRPr>
            </a:p>
          </p:txBody>
        </p:sp>
        <p:sp>
          <p:nvSpPr>
            <p:cNvPr id="14" name="Content Placeholder 2">
              <a:extLst>
                <a:ext uri="{FF2B5EF4-FFF2-40B4-BE49-F238E27FC236}">
                  <a16:creationId xmlns:a16="http://schemas.microsoft.com/office/drawing/2014/main" id="{5F398EDE-D628-4083-AC7A-FC516CC2CD91}"/>
                </a:ext>
              </a:extLst>
            </p:cNvPr>
            <p:cNvSpPr txBox="1">
              <a:spLocks/>
            </p:cNvSpPr>
            <p:nvPr/>
          </p:nvSpPr>
          <p:spPr>
            <a:xfrm>
              <a:off x="838201" y="2488851"/>
              <a:ext cx="10904034" cy="493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t>Too much time and engineering is spent in preparing data for training and serving</a:t>
              </a:r>
            </a:p>
          </p:txBody>
        </p:sp>
      </p:grpSp>
      <p:cxnSp>
        <p:nvCxnSpPr>
          <p:cNvPr id="18" name="Straight Arrow Connector 17">
            <a:extLst>
              <a:ext uri="{FF2B5EF4-FFF2-40B4-BE49-F238E27FC236}">
                <a16:creationId xmlns:a16="http://schemas.microsoft.com/office/drawing/2014/main" id="{ADB861ED-BFF3-4B63-AEB3-93AFF713125A}"/>
              </a:ext>
            </a:extLst>
          </p:cNvPr>
          <p:cNvCxnSpPr/>
          <p:nvPr/>
        </p:nvCxnSpPr>
        <p:spPr>
          <a:xfrm flipH="1">
            <a:off x="6290216" y="3120908"/>
            <a:ext cx="1" cy="4550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61AAADF3-20DC-4476-9F7B-FEAB80CD3410}"/>
              </a:ext>
            </a:extLst>
          </p:cNvPr>
          <p:cNvSpPr txBox="1">
            <a:spLocks/>
          </p:cNvSpPr>
          <p:nvPr/>
        </p:nvSpPr>
        <p:spPr>
          <a:xfrm>
            <a:off x="4906561" y="4279651"/>
            <a:ext cx="811333" cy="3798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600" dirty="0"/>
              <a:t>Why?</a:t>
            </a:r>
          </a:p>
        </p:txBody>
      </p:sp>
      <p:grpSp>
        <p:nvGrpSpPr>
          <p:cNvPr id="20" name="Group 19">
            <a:extLst>
              <a:ext uri="{FF2B5EF4-FFF2-40B4-BE49-F238E27FC236}">
                <a16:creationId xmlns:a16="http://schemas.microsoft.com/office/drawing/2014/main" id="{9E55EC92-A5C1-4E77-B53D-8EC01C906C9F}"/>
              </a:ext>
            </a:extLst>
          </p:cNvPr>
          <p:cNvGrpSpPr/>
          <p:nvPr/>
        </p:nvGrpSpPr>
        <p:grpSpPr>
          <a:xfrm>
            <a:off x="838201" y="3623869"/>
            <a:ext cx="10904035" cy="557561"/>
            <a:chOff x="838200" y="2442117"/>
            <a:chExt cx="10904035" cy="557561"/>
          </a:xfrm>
        </p:grpSpPr>
        <p:sp>
          <p:nvSpPr>
            <p:cNvPr id="21" name="Rectangle 20">
              <a:extLst>
                <a:ext uri="{FF2B5EF4-FFF2-40B4-BE49-F238E27FC236}">
                  <a16:creationId xmlns:a16="http://schemas.microsoft.com/office/drawing/2014/main" id="{F831C1F4-064E-40C9-A1DF-0702573B9125}"/>
                </a:ext>
              </a:extLst>
            </p:cNvPr>
            <p:cNvSpPr/>
            <p:nvPr/>
          </p:nvSpPr>
          <p:spPr>
            <a:xfrm>
              <a:off x="838200" y="2442117"/>
              <a:ext cx="10904034" cy="5575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898989"/>
                  </a:solidFill>
                </a:ln>
              </a:endParaRPr>
            </a:p>
          </p:txBody>
        </p:sp>
        <p:sp>
          <p:nvSpPr>
            <p:cNvPr id="22" name="Content Placeholder 2">
              <a:extLst>
                <a:ext uri="{FF2B5EF4-FFF2-40B4-BE49-F238E27FC236}">
                  <a16:creationId xmlns:a16="http://schemas.microsoft.com/office/drawing/2014/main" id="{79EC994C-0FAC-4507-B70E-60DF8C559A48}"/>
                </a:ext>
              </a:extLst>
            </p:cNvPr>
            <p:cNvSpPr txBox="1">
              <a:spLocks/>
            </p:cNvSpPr>
            <p:nvPr/>
          </p:nvSpPr>
          <p:spPr>
            <a:xfrm>
              <a:off x="838201" y="2488851"/>
              <a:ext cx="10904034" cy="49382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t>Data prep has many challenges: discovery, duplication, sharing, and inconsistency of features</a:t>
              </a:r>
            </a:p>
          </p:txBody>
        </p:sp>
      </p:grpSp>
      <p:cxnSp>
        <p:nvCxnSpPr>
          <p:cNvPr id="23" name="Straight Arrow Connector 22">
            <a:extLst>
              <a:ext uri="{FF2B5EF4-FFF2-40B4-BE49-F238E27FC236}">
                <a16:creationId xmlns:a16="http://schemas.microsoft.com/office/drawing/2014/main" id="{D45E0535-258E-4377-BFE8-5CAEE78562E2}"/>
              </a:ext>
            </a:extLst>
          </p:cNvPr>
          <p:cNvCxnSpPr>
            <a:stCxn id="22" idx="2"/>
          </p:cNvCxnSpPr>
          <p:nvPr/>
        </p:nvCxnSpPr>
        <p:spPr>
          <a:xfrm flipH="1">
            <a:off x="6290218" y="4164432"/>
            <a:ext cx="1" cy="4550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71DC3048-2AD0-4A86-A241-794D772F1D11}"/>
              </a:ext>
            </a:extLst>
          </p:cNvPr>
          <p:cNvGrpSpPr/>
          <p:nvPr/>
        </p:nvGrpSpPr>
        <p:grpSpPr>
          <a:xfrm>
            <a:off x="838200" y="4675259"/>
            <a:ext cx="10904035" cy="557561"/>
            <a:chOff x="838200" y="2442117"/>
            <a:chExt cx="10904035" cy="557561"/>
          </a:xfrm>
        </p:grpSpPr>
        <p:sp>
          <p:nvSpPr>
            <p:cNvPr id="25" name="Rectangle 24">
              <a:extLst>
                <a:ext uri="{FF2B5EF4-FFF2-40B4-BE49-F238E27FC236}">
                  <a16:creationId xmlns:a16="http://schemas.microsoft.com/office/drawing/2014/main" id="{D5748ED7-F0B0-463E-B949-371B4165D9B0}"/>
                </a:ext>
              </a:extLst>
            </p:cNvPr>
            <p:cNvSpPr/>
            <p:nvPr/>
          </p:nvSpPr>
          <p:spPr>
            <a:xfrm>
              <a:off x="838200" y="2442117"/>
              <a:ext cx="10904034" cy="5575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898989"/>
                  </a:solidFill>
                </a:ln>
              </a:endParaRPr>
            </a:p>
          </p:txBody>
        </p:sp>
        <p:sp>
          <p:nvSpPr>
            <p:cNvPr id="26" name="Content Placeholder 2">
              <a:extLst>
                <a:ext uri="{FF2B5EF4-FFF2-40B4-BE49-F238E27FC236}">
                  <a16:creationId xmlns:a16="http://schemas.microsoft.com/office/drawing/2014/main" id="{9F18A03D-7A68-4C64-B5C1-27C56631A275}"/>
                </a:ext>
              </a:extLst>
            </p:cNvPr>
            <p:cNvSpPr txBox="1">
              <a:spLocks/>
            </p:cNvSpPr>
            <p:nvPr/>
          </p:nvSpPr>
          <p:spPr>
            <a:xfrm>
              <a:off x="838201" y="2488851"/>
              <a:ext cx="10904034" cy="493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t>Every team is managing their own repository of features resulting in inefficiencies</a:t>
              </a:r>
            </a:p>
          </p:txBody>
        </p:sp>
      </p:grpSp>
      <p:cxnSp>
        <p:nvCxnSpPr>
          <p:cNvPr id="27" name="Straight Arrow Connector 26">
            <a:extLst>
              <a:ext uri="{FF2B5EF4-FFF2-40B4-BE49-F238E27FC236}">
                <a16:creationId xmlns:a16="http://schemas.microsoft.com/office/drawing/2014/main" id="{4D36BA6F-BF3C-4F37-BDE4-3352F6DA31C1}"/>
              </a:ext>
            </a:extLst>
          </p:cNvPr>
          <p:cNvCxnSpPr/>
          <p:nvPr/>
        </p:nvCxnSpPr>
        <p:spPr>
          <a:xfrm flipH="1">
            <a:off x="6290216" y="5215822"/>
            <a:ext cx="1" cy="4550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Content Placeholder 2">
            <a:extLst>
              <a:ext uri="{FF2B5EF4-FFF2-40B4-BE49-F238E27FC236}">
                <a16:creationId xmlns:a16="http://schemas.microsoft.com/office/drawing/2014/main" id="{CC296A65-9669-40C3-9062-0FCF88018678}"/>
              </a:ext>
            </a:extLst>
          </p:cNvPr>
          <p:cNvSpPr txBox="1">
            <a:spLocks/>
          </p:cNvSpPr>
          <p:nvPr/>
        </p:nvSpPr>
        <p:spPr>
          <a:xfrm>
            <a:off x="4906561" y="5288564"/>
            <a:ext cx="811333" cy="3798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600" dirty="0"/>
              <a:t>Why?</a:t>
            </a:r>
          </a:p>
        </p:txBody>
      </p:sp>
      <p:grpSp>
        <p:nvGrpSpPr>
          <p:cNvPr id="29" name="Group 28">
            <a:extLst>
              <a:ext uri="{FF2B5EF4-FFF2-40B4-BE49-F238E27FC236}">
                <a16:creationId xmlns:a16="http://schemas.microsoft.com/office/drawing/2014/main" id="{942B00FC-93CB-4690-A86B-4D19AF1D33BC}"/>
              </a:ext>
            </a:extLst>
          </p:cNvPr>
          <p:cNvGrpSpPr/>
          <p:nvPr/>
        </p:nvGrpSpPr>
        <p:grpSpPr>
          <a:xfrm>
            <a:off x="838200" y="5684172"/>
            <a:ext cx="10904035" cy="557561"/>
            <a:chOff x="838200" y="2442117"/>
            <a:chExt cx="10904035" cy="557561"/>
          </a:xfrm>
        </p:grpSpPr>
        <p:sp>
          <p:nvSpPr>
            <p:cNvPr id="30" name="Rectangle 29">
              <a:extLst>
                <a:ext uri="{FF2B5EF4-FFF2-40B4-BE49-F238E27FC236}">
                  <a16:creationId xmlns:a16="http://schemas.microsoft.com/office/drawing/2014/main" id="{C95BCE1E-7707-4F7B-9CBF-E08AAAAD7E1B}"/>
                </a:ext>
              </a:extLst>
            </p:cNvPr>
            <p:cNvSpPr/>
            <p:nvPr/>
          </p:nvSpPr>
          <p:spPr>
            <a:xfrm>
              <a:off x="838200" y="2442117"/>
              <a:ext cx="10904034" cy="5575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898989"/>
                  </a:solidFill>
                </a:ln>
              </a:endParaRPr>
            </a:p>
          </p:txBody>
        </p:sp>
        <p:sp>
          <p:nvSpPr>
            <p:cNvPr id="31" name="Content Placeholder 2">
              <a:extLst>
                <a:ext uri="{FF2B5EF4-FFF2-40B4-BE49-F238E27FC236}">
                  <a16:creationId xmlns:a16="http://schemas.microsoft.com/office/drawing/2014/main" id="{AC2F3DF6-2EFA-4094-A3BA-E2A738C0B7C6}"/>
                </a:ext>
              </a:extLst>
            </p:cNvPr>
            <p:cNvSpPr txBox="1">
              <a:spLocks/>
            </p:cNvSpPr>
            <p:nvPr/>
          </p:nvSpPr>
          <p:spPr>
            <a:xfrm>
              <a:off x="838201" y="2488851"/>
              <a:ext cx="10904034" cy="49382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t>There is no centralized system of record and process to bridge data (features) and ML models</a:t>
              </a:r>
            </a:p>
          </p:txBody>
        </p:sp>
      </p:grpSp>
      <p:sp>
        <p:nvSpPr>
          <p:cNvPr id="32" name="Content Placeholder 2">
            <a:extLst>
              <a:ext uri="{FF2B5EF4-FFF2-40B4-BE49-F238E27FC236}">
                <a16:creationId xmlns:a16="http://schemas.microsoft.com/office/drawing/2014/main" id="{E55ADEF0-8521-48D7-9B3B-BCD25411F0FC}"/>
              </a:ext>
            </a:extLst>
          </p:cNvPr>
          <p:cNvSpPr txBox="1">
            <a:spLocks/>
          </p:cNvSpPr>
          <p:nvPr/>
        </p:nvSpPr>
        <p:spPr>
          <a:xfrm>
            <a:off x="4906561" y="3251836"/>
            <a:ext cx="811333" cy="3798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600" dirty="0"/>
              <a:t>Why?</a:t>
            </a:r>
          </a:p>
        </p:txBody>
      </p:sp>
    </p:spTree>
    <p:extLst>
      <p:ext uri="{BB962C8B-B14F-4D97-AF65-F5344CB8AC3E}">
        <p14:creationId xmlns:p14="http://schemas.microsoft.com/office/powerpoint/2010/main" val="311810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 grpId="0"/>
      <p:bldP spid="28" grpId="0"/>
      <p:bldP spid="3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3001</TotalTime>
  <Words>1873</Words>
  <Application>Microsoft Office PowerPoint</Application>
  <PresentationFormat>Widescreen</PresentationFormat>
  <Paragraphs>305</Paragraphs>
  <Slides>29</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Noto Sans Symbols</vt:lpstr>
      <vt:lpstr>Office Theme</vt:lpstr>
      <vt:lpstr>First Principles in Building a Real-Time AI Platform</vt:lpstr>
      <vt:lpstr>Overview</vt:lpstr>
      <vt:lpstr>Agenda</vt:lpstr>
      <vt:lpstr>About me</vt:lpstr>
      <vt:lpstr>Business demand for real-time apps</vt:lpstr>
      <vt:lpstr>Why real-time?</vt:lpstr>
      <vt:lpstr>Why real-time?</vt:lpstr>
      <vt:lpstr>Why first principles?</vt:lpstr>
      <vt:lpstr>An Example for Operationalizing ML</vt:lpstr>
      <vt:lpstr>1st First principle</vt:lpstr>
      <vt:lpstr>2nd First principle</vt:lpstr>
      <vt:lpstr>3rd First principle</vt:lpstr>
      <vt:lpstr>4th First principle</vt:lpstr>
      <vt:lpstr>5th First principle</vt:lpstr>
      <vt:lpstr>Don’t forget JTBD and Skills</vt:lpstr>
      <vt:lpstr>Early Pioneers building Feature Stores</vt:lpstr>
      <vt:lpstr>Door Dash ML Architecture</vt:lpstr>
      <vt:lpstr>Spotify ML Architecture</vt:lpstr>
      <vt:lpstr>PowerPoint Presentation</vt:lpstr>
      <vt:lpstr>Redis’s popularity</vt:lpstr>
      <vt:lpstr>Real-time data. Any scale. Any cloud. Not just any Redis.</vt:lpstr>
      <vt:lpstr>What is it used for?</vt:lpstr>
      <vt:lpstr>One platform, any real-time data, anywhere</vt:lpstr>
      <vt:lpstr>Redis Enterprise Architecture</vt:lpstr>
      <vt:lpstr>Applying first principles to AI/ML for Redis</vt:lpstr>
      <vt:lpstr>Understanding ML Lifecycle</vt:lpstr>
      <vt:lpstr>Rediscover Real-time at RedisConf 2021</vt:lpstr>
      <vt:lpstr>Recommended Reads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Piccini</dc:creator>
  <cp:lastModifiedBy>Taimur Rashid</cp:lastModifiedBy>
  <cp:revision>51</cp:revision>
  <dcterms:created xsi:type="dcterms:W3CDTF">2021-02-03T19:44:05Z</dcterms:created>
  <dcterms:modified xsi:type="dcterms:W3CDTF">2021-04-01T02:48:54Z</dcterms:modified>
</cp:coreProperties>
</file>